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303" r:id="rId6"/>
    <p:sldId id="304" r:id="rId7"/>
    <p:sldId id="275" r:id="rId8"/>
    <p:sldId id="276" r:id="rId9"/>
    <p:sldId id="299" r:id="rId10"/>
    <p:sldId id="277" r:id="rId11"/>
    <p:sldId id="278" r:id="rId12"/>
    <p:sldId id="298" r:id="rId13"/>
    <p:sldId id="297" r:id="rId14"/>
    <p:sldId id="296" r:id="rId15"/>
    <p:sldId id="288" r:id="rId16"/>
    <p:sldId id="300" r:id="rId17"/>
    <p:sldId id="301" r:id="rId18"/>
    <p:sldId id="302"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47" autoAdjust="0"/>
  </p:normalViewPr>
  <p:slideViewPr>
    <p:cSldViewPr snapToGrid="0" showGuides="1">
      <p:cViewPr varScale="1">
        <p:scale>
          <a:sx n="59" d="100"/>
          <a:sy n="59" d="100"/>
        </p:scale>
        <p:origin x="964" y="5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1/15/2025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1517E-EEFB-15E1-0ECC-56343CA31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9E7378-7339-65E1-3590-821D45F60A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5AC0A-F263-563F-FCF1-4646608D0C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64EFB5-5799-A656-1C64-A9D87764D816}"/>
              </a:ext>
            </a:extLst>
          </p:cNvPr>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1295468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6FE9-435C-A0C5-10DF-5622E8C96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EDA892-34A4-1844-1A78-FC7A9190D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FCD0FA-BFB6-6E6E-295F-2F8193C14B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F2F3B6-709C-368E-12F6-25A9BD89A3AE}"/>
              </a:ext>
            </a:extLst>
          </p:cNvPr>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3253793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1875" r="1875"/>
          <a:stretch/>
        </p:blipFill>
        <p:spPr>
          <a:xfrm>
            <a:off x="6742557" y="821836"/>
            <a:ext cx="4405503" cy="5066346"/>
          </a:xfrm>
        </p:spPr>
      </p:pic>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746193" y="1373613"/>
            <a:ext cx="7230306" cy="2057441"/>
          </a:xfrm>
        </p:spPr>
        <p:txBody>
          <a:bodyPr/>
          <a:lstStyle/>
          <a:p>
            <a:r>
              <a:rPr lang="en-US" altLang="zh-CN" dirty="0"/>
              <a:t>Optimizing Cryptographic Technique using Metaheuristic based Class Topper Optimization Algorithm</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46807" y="3925074"/>
            <a:ext cx="7031135" cy="1396694"/>
          </a:xfrm>
        </p:spPr>
        <p:txBody>
          <a:bodyPr/>
          <a:lstStyle/>
          <a:p>
            <a:r>
              <a:rPr lang="en-US" sz="2000" dirty="0"/>
              <a:t>Rambilas Ganguly (BWU/BTD/21/084)</a:t>
            </a:r>
          </a:p>
          <a:p>
            <a:r>
              <a:rPr lang="en-US" sz="2000" dirty="0"/>
              <a:t>Arya Sundar Das (BWU/BTD/21/095)</a:t>
            </a:r>
          </a:p>
          <a:p>
            <a:r>
              <a:rPr lang="en-US" sz="2000" dirty="0" err="1"/>
              <a:t>Yubraj</a:t>
            </a:r>
            <a:r>
              <a:rPr lang="en-US" sz="2000" dirty="0"/>
              <a:t> Shaw (BWU/BTD/21/098)</a:t>
            </a:r>
          </a:p>
          <a:p>
            <a:r>
              <a:rPr lang="en-US" sz="2000" dirty="0" err="1"/>
              <a:t>Aliva</a:t>
            </a:r>
            <a:r>
              <a:rPr lang="en-US" sz="2000" dirty="0"/>
              <a:t> Mandal (BWU/BTD/21/106)</a:t>
            </a:r>
          </a:p>
          <a:p>
            <a:r>
              <a:rPr lang="en-US" sz="2000" dirty="0"/>
              <a:t>Mentor:- Dr. </a:t>
            </a:r>
            <a:r>
              <a:rPr lang="en-US" sz="2000" dirty="0" err="1"/>
              <a:t>Debasis</a:t>
            </a:r>
            <a:r>
              <a:rPr lang="en-US" sz="2000" dirty="0"/>
              <a:t> Acharya</a:t>
            </a:r>
          </a:p>
          <a:p>
            <a:r>
              <a:rPr lang="en-US" sz="2000" dirty="0"/>
              <a:t>BCSE-DS, 7B</a:t>
            </a:r>
          </a:p>
          <a:p>
            <a:r>
              <a:rPr lang="en-US" sz="2000" dirty="0"/>
              <a:t>PCC-CSD 783</a:t>
            </a:r>
          </a:p>
          <a:p>
            <a:endParaRPr lang="en-US" sz="2000" dirty="0"/>
          </a:p>
          <a:p>
            <a:endParaRPr lang="en-US" sz="2000" dirty="0"/>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 name="Picture 4" descr="STUDENTS' PORTAL - BWU">
            <a:extLst>
              <a:ext uri="{FF2B5EF4-FFF2-40B4-BE49-F238E27FC236}">
                <a16:creationId xmlns:a16="http://schemas.microsoft.com/office/drawing/2014/main" id="{5581B771-72B2-8E82-72A9-30AC7467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8896" y="1188144"/>
            <a:ext cx="1214190" cy="121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51D92-E37A-A431-5FAC-6FFCB9FECD2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A8DB37-343D-E2D3-904D-0ED09F5B1CC8}"/>
              </a:ext>
            </a:extLst>
          </p:cNvPr>
          <p:cNvSpPr>
            <a:spLocks noGrp="1"/>
          </p:cNvSpPr>
          <p:nvPr>
            <p:ph type="sldNum" sz="quarter" idx="50"/>
          </p:nvPr>
        </p:nvSpPr>
        <p:spPr/>
        <p:txBody>
          <a:bodyPr/>
          <a:lstStyle/>
          <a:p>
            <a:fld id="{47FEACEE-25B4-4A2D-B147-27296E36371D}" type="slidenum">
              <a:rPr lang="en-US" altLang="zh-CN" smtClean="0"/>
              <a:pPr/>
              <a:t>10</a:t>
            </a:fld>
            <a:endParaRPr lang="en-US" altLang="zh-CN" dirty="0"/>
          </a:p>
        </p:txBody>
      </p:sp>
      <p:sp>
        <p:nvSpPr>
          <p:cNvPr id="4" name="Text 0">
            <a:extLst>
              <a:ext uri="{FF2B5EF4-FFF2-40B4-BE49-F238E27FC236}">
                <a16:creationId xmlns:a16="http://schemas.microsoft.com/office/drawing/2014/main" id="{A59D88E3-4FE1-C87D-EC0A-BA805845DC74}"/>
              </a:ext>
            </a:extLst>
          </p:cNvPr>
          <p:cNvSpPr/>
          <p:nvPr/>
        </p:nvSpPr>
        <p:spPr>
          <a:xfrm>
            <a:off x="22314" y="11186"/>
            <a:ext cx="12463343" cy="708779"/>
          </a:xfrm>
          <a:prstGeom prst="rect">
            <a:avLst/>
          </a:prstGeom>
          <a:noFill/>
          <a:ln/>
        </p:spPr>
        <p:txBody>
          <a:bodyPr wrap="none" lIns="0" tIns="0" rIns="0" bIns="0" rtlCol="0" anchor="t"/>
          <a:lstStyle/>
          <a:p>
            <a:pPr marL="0" indent="0">
              <a:lnSpc>
                <a:spcPts val="5550"/>
              </a:lnSpc>
              <a:buNone/>
            </a:pPr>
            <a:r>
              <a:rPr lang="en-US" sz="4450" dirty="0"/>
              <a:t>CTO algorithm Effects:-</a:t>
            </a:r>
          </a:p>
        </p:txBody>
      </p:sp>
      <p:sp>
        <p:nvSpPr>
          <p:cNvPr id="7" name="Shape 1">
            <a:extLst>
              <a:ext uri="{FF2B5EF4-FFF2-40B4-BE49-F238E27FC236}">
                <a16:creationId xmlns:a16="http://schemas.microsoft.com/office/drawing/2014/main" id="{D15AA569-777E-5E84-AEEE-D0ED2334DA2B}"/>
              </a:ext>
            </a:extLst>
          </p:cNvPr>
          <p:cNvSpPr/>
          <p:nvPr/>
        </p:nvSpPr>
        <p:spPr>
          <a:xfrm>
            <a:off x="22314" y="1173594"/>
            <a:ext cx="2173724" cy="1669852"/>
          </a:xfrm>
          <a:prstGeom prst="roundRect">
            <a:avLst>
              <a:gd name="adj" fmla="val 5705"/>
            </a:avLst>
          </a:prstGeom>
          <a:solidFill>
            <a:srgbClr val="E1E1EA"/>
          </a:solidFill>
          <a:ln w="7620">
            <a:solidFill>
              <a:srgbClr val="C7C7D0"/>
            </a:solidFill>
            <a:prstDash val="solid"/>
          </a:ln>
        </p:spPr>
      </p:sp>
      <p:sp>
        <p:nvSpPr>
          <p:cNvPr id="8" name="Text 2">
            <a:extLst>
              <a:ext uri="{FF2B5EF4-FFF2-40B4-BE49-F238E27FC236}">
                <a16:creationId xmlns:a16="http://schemas.microsoft.com/office/drawing/2014/main" id="{2466D7A7-3F64-F2F8-455A-D5524684ED35}"/>
              </a:ext>
            </a:extLst>
          </p:cNvPr>
          <p:cNvSpPr/>
          <p:nvPr/>
        </p:nvSpPr>
        <p:spPr>
          <a:xfrm>
            <a:off x="256748" y="1781765"/>
            <a:ext cx="121325"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1</a:t>
            </a:r>
            <a:endParaRPr lang="en-US" sz="2200" dirty="0"/>
          </a:p>
        </p:txBody>
      </p:sp>
      <p:sp>
        <p:nvSpPr>
          <p:cNvPr id="15" name="Text 3">
            <a:extLst>
              <a:ext uri="{FF2B5EF4-FFF2-40B4-BE49-F238E27FC236}">
                <a16:creationId xmlns:a16="http://schemas.microsoft.com/office/drawing/2014/main" id="{EBBCF201-6117-16F5-CFD4-D63697F5F555}"/>
              </a:ext>
            </a:extLst>
          </p:cNvPr>
          <p:cNvSpPr/>
          <p:nvPr/>
        </p:nvSpPr>
        <p:spPr>
          <a:xfrm>
            <a:off x="2422852" y="14004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Benchmarking</a:t>
            </a:r>
            <a:endParaRPr lang="en-US" sz="2200" b="1" dirty="0"/>
          </a:p>
        </p:txBody>
      </p:sp>
      <p:sp>
        <p:nvSpPr>
          <p:cNvPr id="16" name="Text 4">
            <a:extLst>
              <a:ext uri="{FF2B5EF4-FFF2-40B4-BE49-F238E27FC236}">
                <a16:creationId xmlns:a16="http://schemas.microsoft.com/office/drawing/2014/main" id="{95528818-E0C9-EFCA-F702-1C617BF8BAE0}"/>
              </a:ext>
            </a:extLst>
          </p:cNvPr>
          <p:cNvSpPr/>
          <p:nvPr/>
        </p:nvSpPr>
        <p:spPr>
          <a:xfrm>
            <a:off x="2422852" y="1890826"/>
            <a:ext cx="10415468"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CTOA was evaluated on various benchmark cryptographic optimization problems, demonstrating significant performance gains.</a:t>
            </a:r>
            <a:endParaRPr lang="en-US" sz="1750" dirty="0"/>
          </a:p>
        </p:txBody>
      </p:sp>
      <p:sp>
        <p:nvSpPr>
          <p:cNvPr id="17" name="Shape 5">
            <a:extLst>
              <a:ext uri="{FF2B5EF4-FFF2-40B4-BE49-F238E27FC236}">
                <a16:creationId xmlns:a16="http://schemas.microsoft.com/office/drawing/2014/main" id="{04313D5B-6BEB-2955-1648-9E8EF2D62023}"/>
              </a:ext>
            </a:extLst>
          </p:cNvPr>
          <p:cNvSpPr/>
          <p:nvPr/>
        </p:nvSpPr>
        <p:spPr>
          <a:xfrm>
            <a:off x="2309385" y="2828205"/>
            <a:ext cx="10642402" cy="15240"/>
          </a:xfrm>
          <a:prstGeom prst="roundRect">
            <a:avLst>
              <a:gd name="adj" fmla="val 625116"/>
            </a:avLst>
          </a:prstGeom>
          <a:solidFill>
            <a:srgbClr val="C7C7D0"/>
          </a:solidFill>
          <a:ln/>
        </p:spPr>
      </p:sp>
      <p:sp>
        <p:nvSpPr>
          <p:cNvPr id="18" name="Shape 6">
            <a:extLst>
              <a:ext uri="{FF2B5EF4-FFF2-40B4-BE49-F238E27FC236}">
                <a16:creationId xmlns:a16="http://schemas.microsoft.com/office/drawing/2014/main" id="{42F86D98-B20B-8B4F-6F8E-52DBCEF02A98}"/>
              </a:ext>
            </a:extLst>
          </p:cNvPr>
          <p:cNvSpPr/>
          <p:nvPr/>
        </p:nvSpPr>
        <p:spPr>
          <a:xfrm>
            <a:off x="22314" y="2956793"/>
            <a:ext cx="4347567" cy="1669852"/>
          </a:xfrm>
          <a:prstGeom prst="roundRect">
            <a:avLst>
              <a:gd name="adj" fmla="val 5705"/>
            </a:avLst>
          </a:prstGeom>
          <a:solidFill>
            <a:srgbClr val="E1E1EA"/>
          </a:solidFill>
          <a:ln w="7620">
            <a:solidFill>
              <a:srgbClr val="C7C7D0"/>
            </a:solidFill>
            <a:prstDash val="solid"/>
          </a:ln>
        </p:spPr>
      </p:sp>
      <p:sp>
        <p:nvSpPr>
          <p:cNvPr id="19" name="Text 7">
            <a:extLst>
              <a:ext uri="{FF2B5EF4-FFF2-40B4-BE49-F238E27FC236}">
                <a16:creationId xmlns:a16="http://schemas.microsoft.com/office/drawing/2014/main" id="{D8DBEE28-0D79-E943-6A2C-DF232E922293}"/>
              </a:ext>
            </a:extLst>
          </p:cNvPr>
          <p:cNvSpPr/>
          <p:nvPr/>
        </p:nvSpPr>
        <p:spPr>
          <a:xfrm>
            <a:off x="256748" y="3564964"/>
            <a:ext cx="147637"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2</a:t>
            </a:r>
            <a:endParaRPr lang="en-US" sz="2200" dirty="0"/>
          </a:p>
        </p:txBody>
      </p:sp>
      <p:sp>
        <p:nvSpPr>
          <p:cNvPr id="20" name="Text 8">
            <a:extLst>
              <a:ext uri="{FF2B5EF4-FFF2-40B4-BE49-F238E27FC236}">
                <a16:creationId xmlns:a16="http://schemas.microsoft.com/office/drawing/2014/main" id="{7EC2B000-1A6D-8543-2A8D-927612DECD49}"/>
              </a:ext>
            </a:extLst>
          </p:cNvPr>
          <p:cNvSpPr/>
          <p:nvPr/>
        </p:nvSpPr>
        <p:spPr>
          <a:xfrm>
            <a:off x="4596695" y="31836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Metrics</a:t>
            </a:r>
            <a:endParaRPr lang="en-US" sz="2200" b="1" dirty="0"/>
          </a:p>
        </p:txBody>
      </p:sp>
      <p:sp>
        <p:nvSpPr>
          <p:cNvPr id="21" name="Text 9">
            <a:extLst>
              <a:ext uri="{FF2B5EF4-FFF2-40B4-BE49-F238E27FC236}">
                <a16:creationId xmlns:a16="http://schemas.microsoft.com/office/drawing/2014/main" id="{F8BABC68-4220-639A-E384-CF273206DDD6}"/>
              </a:ext>
            </a:extLst>
          </p:cNvPr>
          <p:cNvSpPr/>
          <p:nvPr/>
        </p:nvSpPr>
        <p:spPr>
          <a:xfrm>
            <a:off x="4596695" y="3674025"/>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algorithm's performance was measured using metrics such as security strength, computational time, and convergence speed.</a:t>
            </a:r>
            <a:endParaRPr lang="en-US" sz="1750" dirty="0"/>
          </a:p>
        </p:txBody>
      </p:sp>
      <p:sp>
        <p:nvSpPr>
          <p:cNvPr id="22" name="Shape 10">
            <a:extLst>
              <a:ext uri="{FF2B5EF4-FFF2-40B4-BE49-F238E27FC236}">
                <a16:creationId xmlns:a16="http://schemas.microsoft.com/office/drawing/2014/main" id="{605E4DDA-8DAC-F481-AC12-D56230A3498D}"/>
              </a:ext>
            </a:extLst>
          </p:cNvPr>
          <p:cNvSpPr/>
          <p:nvPr/>
        </p:nvSpPr>
        <p:spPr>
          <a:xfrm>
            <a:off x="4483228" y="4611404"/>
            <a:ext cx="8468558" cy="15240"/>
          </a:xfrm>
          <a:prstGeom prst="roundRect">
            <a:avLst>
              <a:gd name="adj" fmla="val 625116"/>
            </a:avLst>
          </a:prstGeom>
          <a:solidFill>
            <a:srgbClr val="C7C7D0"/>
          </a:solidFill>
          <a:ln/>
        </p:spPr>
      </p:sp>
      <p:sp>
        <p:nvSpPr>
          <p:cNvPr id="23" name="Shape 11">
            <a:extLst>
              <a:ext uri="{FF2B5EF4-FFF2-40B4-BE49-F238E27FC236}">
                <a16:creationId xmlns:a16="http://schemas.microsoft.com/office/drawing/2014/main" id="{C35EE0A6-2702-265B-0E1E-FC517053EBFC}"/>
              </a:ext>
            </a:extLst>
          </p:cNvPr>
          <p:cNvSpPr/>
          <p:nvPr/>
        </p:nvSpPr>
        <p:spPr>
          <a:xfrm>
            <a:off x="22314" y="4739992"/>
            <a:ext cx="6521410" cy="2032754"/>
          </a:xfrm>
          <a:prstGeom prst="roundRect">
            <a:avLst>
              <a:gd name="adj" fmla="val 4687"/>
            </a:avLst>
          </a:prstGeom>
          <a:solidFill>
            <a:srgbClr val="E1E1EA"/>
          </a:solidFill>
          <a:ln w="7620">
            <a:solidFill>
              <a:srgbClr val="C7C7D0"/>
            </a:solidFill>
            <a:prstDash val="solid"/>
          </a:ln>
        </p:spPr>
      </p:sp>
      <p:sp>
        <p:nvSpPr>
          <p:cNvPr id="24" name="Text 12">
            <a:extLst>
              <a:ext uri="{FF2B5EF4-FFF2-40B4-BE49-F238E27FC236}">
                <a16:creationId xmlns:a16="http://schemas.microsoft.com/office/drawing/2014/main" id="{4BFADD8E-AC56-C302-B775-08F7594C8DE0}"/>
              </a:ext>
            </a:extLst>
          </p:cNvPr>
          <p:cNvSpPr/>
          <p:nvPr/>
        </p:nvSpPr>
        <p:spPr>
          <a:xfrm>
            <a:off x="256748" y="5529614"/>
            <a:ext cx="151328"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3</a:t>
            </a:r>
            <a:endParaRPr lang="en-US" sz="2200" dirty="0"/>
          </a:p>
        </p:txBody>
      </p:sp>
      <p:sp>
        <p:nvSpPr>
          <p:cNvPr id="25" name="Text 13">
            <a:extLst>
              <a:ext uri="{FF2B5EF4-FFF2-40B4-BE49-F238E27FC236}">
                <a16:creationId xmlns:a16="http://schemas.microsoft.com/office/drawing/2014/main" id="{C3B321D0-319C-241E-1C68-AEDEEACD5F45}"/>
              </a:ext>
            </a:extLst>
          </p:cNvPr>
          <p:cNvSpPr/>
          <p:nvPr/>
        </p:nvSpPr>
        <p:spPr>
          <a:xfrm>
            <a:off x="6770538" y="496680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Results</a:t>
            </a:r>
            <a:endParaRPr lang="en-US" sz="2200" b="1" dirty="0"/>
          </a:p>
        </p:txBody>
      </p:sp>
      <p:sp>
        <p:nvSpPr>
          <p:cNvPr id="26" name="Text 14">
            <a:extLst>
              <a:ext uri="{FF2B5EF4-FFF2-40B4-BE49-F238E27FC236}">
                <a16:creationId xmlns:a16="http://schemas.microsoft.com/office/drawing/2014/main" id="{5FE862C6-1BE2-B783-531C-3A1C06C75001}"/>
              </a:ext>
            </a:extLst>
          </p:cNvPr>
          <p:cNvSpPr/>
          <p:nvPr/>
        </p:nvSpPr>
        <p:spPr>
          <a:xfrm>
            <a:off x="6770538" y="5473296"/>
            <a:ext cx="5281762" cy="107263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experimental results confirmed CTOA's effectiveness in optimizing cryptographic techniques, leading to improved security and efficiency.</a:t>
            </a:r>
            <a:endParaRPr lang="en-US" sz="1750" dirty="0"/>
          </a:p>
        </p:txBody>
      </p:sp>
    </p:spTree>
    <p:extLst>
      <p:ext uri="{BB962C8B-B14F-4D97-AF65-F5344CB8AC3E}">
        <p14:creationId xmlns:p14="http://schemas.microsoft.com/office/powerpoint/2010/main" val="354160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animBg="1"/>
      <p:bldP spid="21"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D417B-8409-AC32-2731-318AB2F829C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159B959-D27A-0896-DB28-087E899FDF0C}"/>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
        <p:nvSpPr>
          <p:cNvPr id="5" name="Text 0">
            <a:extLst>
              <a:ext uri="{FF2B5EF4-FFF2-40B4-BE49-F238E27FC236}">
                <a16:creationId xmlns:a16="http://schemas.microsoft.com/office/drawing/2014/main" id="{A3C3239E-C7F5-C065-9DF1-E78860640F09}"/>
              </a:ext>
            </a:extLst>
          </p:cNvPr>
          <p:cNvSpPr/>
          <p:nvPr/>
        </p:nvSpPr>
        <p:spPr>
          <a:xfrm>
            <a:off x="95291" y="393791"/>
            <a:ext cx="2111696" cy="589943"/>
          </a:xfrm>
          <a:prstGeom prst="rect">
            <a:avLst/>
          </a:prstGeom>
          <a:noFill/>
          <a:ln/>
        </p:spPr>
        <p:txBody>
          <a:bodyPr wrap="none" lIns="0" tIns="0" rIns="0" bIns="0" rtlCol="0" anchor="t"/>
          <a:lstStyle/>
          <a:p>
            <a:pPr marL="0" indent="0">
              <a:lnSpc>
                <a:spcPts val="5550"/>
              </a:lnSpc>
              <a:buNone/>
            </a:pPr>
            <a:r>
              <a:rPr lang="en-US" sz="4450" b="1" dirty="0">
                <a:solidFill>
                  <a:srgbClr val="1B1B27"/>
                </a:solidFill>
                <a:latin typeface="Raleway" pitchFamily="34" charset="0"/>
                <a:ea typeface="Raleway" pitchFamily="34" charset="-122"/>
                <a:cs typeface="Raleway" pitchFamily="34" charset="-120"/>
              </a:rPr>
              <a:t>Practical Applications and Use Cases:-</a:t>
            </a:r>
            <a:endParaRPr lang="en-US" sz="4450" b="1" dirty="0"/>
          </a:p>
        </p:txBody>
      </p:sp>
      <p:pic>
        <p:nvPicPr>
          <p:cNvPr id="8" name="Image 0" descr="preencoded.png">
            <a:extLst>
              <a:ext uri="{FF2B5EF4-FFF2-40B4-BE49-F238E27FC236}">
                <a16:creationId xmlns:a16="http://schemas.microsoft.com/office/drawing/2014/main" id="{9484873C-EC66-0529-D6A3-1480956366D7}"/>
              </a:ext>
            </a:extLst>
          </p:cNvPr>
          <p:cNvPicPr>
            <a:picLocks noChangeAspect="1"/>
          </p:cNvPicPr>
          <p:nvPr/>
        </p:nvPicPr>
        <p:blipFill>
          <a:blip r:embed="rId3"/>
          <a:stretch>
            <a:fillRect/>
          </a:stretch>
        </p:blipFill>
        <p:spPr>
          <a:xfrm>
            <a:off x="118780" y="1241513"/>
            <a:ext cx="5286400" cy="3267234"/>
          </a:xfrm>
          <a:prstGeom prst="rect">
            <a:avLst/>
          </a:prstGeom>
        </p:spPr>
      </p:pic>
      <p:sp>
        <p:nvSpPr>
          <p:cNvPr id="10" name="Text 1">
            <a:extLst>
              <a:ext uri="{FF2B5EF4-FFF2-40B4-BE49-F238E27FC236}">
                <a16:creationId xmlns:a16="http://schemas.microsoft.com/office/drawing/2014/main" id="{AB053F85-1D1C-3DC8-34F5-198CE285E194}"/>
              </a:ext>
            </a:extLst>
          </p:cNvPr>
          <p:cNvSpPr/>
          <p:nvPr/>
        </p:nvSpPr>
        <p:spPr>
          <a:xfrm>
            <a:off x="260390" y="4706113"/>
            <a:ext cx="673819" cy="294922"/>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Secure Communication</a:t>
            </a:r>
            <a:endParaRPr lang="en-US" sz="2200" b="1" dirty="0"/>
          </a:p>
        </p:txBody>
      </p:sp>
      <p:sp>
        <p:nvSpPr>
          <p:cNvPr id="11" name="Text 2">
            <a:extLst>
              <a:ext uri="{FF2B5EF4-FFF2-40B4-BE49-F238E27FC236}">
                <a16:creationId xmlns:a16="http://schemas.microsoft.com/office/drawing/2014/main" id="{5EA517AF-80D0-72C4-6A29-A40E1239A8E8}"/>
              </a:ext>
            </a:extLst>
          </p:cNvPr>
          <p:cNvSpPr/>
          <p:nvPr/>
        </p:nvSpPr>
        <p:spPr>
          <a:xfrm>
            <a:off x="361990" y="5176021"/>
            <a:ext cx="4133810" cy="60411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CTOA can optimize encryption algorithms, strengthening secure communication channels and protecting sensitive data.</a:t>
            </a:r>
            <a:endParaRPr lang="en-US" sz="1750" dirty="0"/>
          </a:p>
        </p:txBody>
      </p:sp>
      <p:pic>
        <p:nvPicPr>
          <p:cNvPr id="12" name="Image 1" descr="preencoded.png">
            <a:extLst>
              <a:ext uri="{FF2B5EF4-FFF2-40B4-BE49-F238E27FC236}">
                <a16:creationId xmlns:a16="http://schemas.microsoft.com/office/drawing/2014/main" id="{C9745A5E-76E5-260E-A4CF-D49BF08D2213}"/>
              </a:ext>
            </a:extLst>
          </p:cNvPr>
          <p:cNvPicPr>
            <a:picLocks noChangeAspect="1"/>
          </p:cNvPicPr>
          <p:nvPr/>
        </p:nvPicPr>
        <p:blipFill>
          <a:blip r:embed="rId4"/>
          <a:stretch>
            <a:fillRect/>
          </a:stretch>
        </p:blipFill>
        <p:spPr>
          <a:xfrm>
            <a:off x="6545421" y="1241513"/>
            <a:ext cx="5286499" cy="3267234"/>
          </a:xfrm>
          <a:prstGeom prst="rect">
            <a:avLst/>
          </a:prstGeom>
        </p:spPr>
      </p:pic>
      <p:sp>
        <p:nvSpPr>
          <p:cNvPr id="14" name="Text 3">
            <a:extLst>
              <a:ext uri="{FF2B5EF4-FFF2-40B4-BE49-F238E27FC236}">
                <a16:creationId xmlns:a16="http://schemas.microsoft.com/office/drawing/2014/main" id="{F23E65FC-0DE4-0EC2-9955-874A86E926A4}"/>
              </a:ext>
            </a:extLst>
          </p:cNvPr>
          <p:cNvSpPr/>
          <p:nvPr/>
        </p:nvSpPr>
        <p:spPr>
          <a:xfrm>
            <a:off x="6907131" y="4690092"/>
            <a:ext cx="626429" cy="294922"/>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Financial Transactions</a:t>
            </a:r>
            <a:endParaRPr lang="en-US" sz="2200" b="1" dirty="0"/>
          </a:p>
        </p:txBody>
      </p:sp>
      <p:sp>
        <p:nvSpPr>
          <p:cNvPr id="16" name="Text 4">
            <a:extLst>
              <a:ext uri="{FF2B5EF4-FFF2-40B4-BE49-F238E27FC236}">
                <a16:creationId xmlns:a16="http://schemas.microsoft.com/office/drawing/2014/main" id="{3B4EC7C8-840B-BBBB-E24A-BFC20F4B5F95}"/>
              </a:ext>
            </a:extLst>
          </p:cNvPr>
          <p:cNvSpPr/>
          <p:nvPr/>
        </p:nvSpPr>
        <p:spPr>
          <a:xfrm>
            <a:off x="6710244" y="5112794"/>
            <a:ext cx="4014869" cy="906172"/>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algorithm can enhance security protocols for online financial transactions, safeguarding user funds and preventing fraud.</a:t>
            </a:r>
            <a:endParaRPr lang="en-US" sz="1750" dirty="0"/>
          </a:p>
        </p:txBody>
      </p:sp>
    </p:spTree>
    <p:extLst>
      <p:ext uri="{BB962C8B-B14F-4D97-AF65-F5344CB8AC3E}">
        <p14:creationId xmlns:p14="http://schemas.microsoft.com/office/powerpoint/2010/main" val="73254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TUDENTS' PORTAL - BWU">
            <a:extLst>
              <a:ext uri="{FF2B5EF4-FFF2-40B4-BE49-F238E27FC236}">
                <a16:creationId xmlns:a16="http://schemas.microsoft.com/office/drawing/2014/main" id="{1E6D597B-8CBA-8CF8-9C41-625552EEB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2334" y="85254"/>
            <a:ext cx="1467352" cy="14673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BBF601E-5FDE-52E2-CFA1-3558E05C752B}"/>
              </a:ext>
            </a:extLst>
          </p:cNvPr>
          <p:cNvSpPr txBox="1"/>
          <p:nvPr/>
        </p:nvSpPr>
        <p:spPr>
          <a:xfrm>
            <a:off x="249829" y="651329"/>
            <a:ext cx="10761071" cy="678327"/>
          </a:xfrm>
          <a:prstGeom prst="rect">
            <a:avLst/>
          </a:prstGeom>
        </p:spPr>
        <p:txBody>
          <a:bodyPr wrap="square" rtlCol="0">
            <a:spAutoFit/>
          </a:bodyPr>
          <a:lstStyle/>
          <a:p>
            <a:pPr marL="0" indent="0">
              <a:lnSpc>
                <a:spcPts val="5000"/>
              </a:lnSpc>
              <a:buNone/>
            </a:pPr>
            <a:r>
              <a:rPr lang="en-US" sz="3200" b="1" dirty="0">
                <a:solidFill>
                  <a:srgbClr val="1B1B27"/>
                </a:solidFill>
                <a:latin typeface="Raleway" pitchFamily="34" charset="0"/>
                <a:ea typeface="Raleway" pitchFamily="34" charset="-122"/>
                <a:cs typeface="Raleway" pitchFamily="34" charset="-120"/>
              </a:rPr>
              <a:t>Advantages of CTO Algorithm:-</a:t>
            </a:r>
            <a:endParaRPr lang="en-US" sz="3200" b="1" dirty="0"/>
          </a:p>
        </p:txBody>
      </p:sp>
      <p:sp>
        <p:nvSpPr>
          <p:cNvPr id="12" name="Shape 1">
            <a:extLst>
              <a:ext uri="{FF2B5EF4-FFF2-40B4-BE49-F238E27FC236}">
                <a16:creationId xmlns:a16="http://schemas.microsoft.com/office/drawing/2014/main" id="{D6579F3F-EE08-48D1-E157-0D25388001B0}"/>
              </a:ext>
            </a:extLst>
          </p:cNvPr>
          <p:cNvSpPr/>
          <p:nvPr/>
        </p:nvSpPr>
        <p:spPr>
          <a:xfrm>
            <a:off x="435689" y="1655128"/>
            <a:ext cx="3754755" cy="2826544"/>
          </a:xfrm>
          <a:prstGeom prst="roundRect">
            <a:avLst>
              <a:gd name="adj" fmla="val 3036"/>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9630F0FE-C902-10C1-99DD-9C74D02C5904}"/>
              </a:ext>
            </a:extLst>
          </p:cNvPr>
          <p:cNvSpPr/>
          <p:nvPr/>
        </p:nvSpPr>
        <p:spPr>
          <a:xfrm>
            <a:off x="741203" y="1930559"/>
            <a:ext cx="3143726" cy="319207"/>
          </a:xfrm>
          <a:prstGeom prst="rect">
            <a:avLst/>
          </a:prstGeom>
          <a:noFill/>
          <a:ln/>
        </p:spPr>
        <p:txBody>
          <a:bodyPr wrap="none" lIns="0" tIns="0" rIns="0" bIns="0" rtlCol="0" anchor="t"/>
          <a:lstStyle/>
          <a:p>
            <a:pPr marL="0" indent="0">
              <a:lnSpc>
                <a:spcPts val="2500"/>
              </a:lnSpc>
              <a:buNone/>
            </a:pPr>
            <a:r>
              <a:rPr lang="en-IN" sz="2000" b="1" dirty="0">
                <a:solidFill>
                  <a:srgbClr val="C00000"/>
                </a:solidFill>
              </a:rPr>
              <a:t>Simple Concept:</a:t>
            </a:r>
            <a:endParaRPr lang="en-US" sz="2000" b="1" dirty="0">
              <a:solidFill>
                <a:srgbClr val="C00000"/>
              </a:solidFill>
            </a:endParaRPr>
          </a:p>
        </p:txBody>
      </p:sp>
      <p:sp>
        <p:nvSpPr>
          <p:cNvPr id="14" name="Text 3">
            <a:extLst>
              <a:ext uri="{FF2B5EF4-FFF2-40B4-BE49-F238E27FC236}">
                <a16:creationId xmlns:a16="http://schemas.microsoft.com/office/drawing/2014/main" id="{45AB049A-AF4B-A7DB-6588-D75BB921DA51}"/>
              </a:ext>
            </a:extLst>
          </p:cNvPr>
          <p:cNvSpPr/>
          <p:nvPr/>
        </p:nvSpPr>
        <p:spPr>
          <a:xfrm>
            <a:off x="647619" y="2611933"/>
            <a:ext cx="3330893" cy="1634133"/>
          </a:xfrm>
          <a:prstGeom prst="rect">
            <a:avLst/>
          </a:prstGeom>
          <a:noFill/>
          <a:ln/>
        </p:spPr>
        <p:txBody>
          <a:bodyPr wrap="square" lIns="0" tIns="0" rIns="0" bIns="0" rtlCol="0" anchor="t"/>
          <a:lstStyle/>
          <a:p>
            <a:pPr marL="0" indent="0">
              <a:lnSpc>
                <a:spcPts val="2550"/>
              </a:lnSpc>
              <a:buNone/>
            </a:pPr>
            <a:r>
              <a:rPr lang="en-US" dirty="0"/>
              <a:t>The core idea is easy to grasp, making it relatively straightforward to implement.</a:t>
            </a:r>
          </a:p>
        </p:txBody>
      </p:sp>
      <p:sp>
        <p:nvSpPr>
          <p:cNvPr id="15" name="Shape 4">
            <a:extLst>
              <a:ext uri="{FF2B5EF4-FFF2-40B4-BE49-F238E27FC236}">
                <a16:creationId xmlns:a16="http://schemas.microsoft.com/office/drawing/2014/main" id="{3D2E02B6-395F-45AC-2E88-70B9C0C6A9E5}"/>
              </a:ext>
            </a:extLst>
          </p:cNvPr>
          <p:cNvSpPr/>
          <p:nvPr/>
        </p:nvSpPr>
        <p:spPr>
          <a:xfrm>
            <a:off x="4661456" y="1655128"/>
            <a:ext cx="3754755" cy="2826544"/>
          </a:xfrm>
          <a:prstGeom prst="roundRect">
            <a:avLst>
              <a:gd name="adj" fmla="val 3036"/>
            </a:avLst>
          </a:prstGeom>
          <a:solidFill>
            <a:srgbClr val="E1E1EA"/>
          </a:solidFill>
          <a:ln w="7620">
            <a:solidFill>
              <a:srgbClr val="C7C7D0"/>
            </a:solidFill>
            <a:prstDash val="solid"/>
          </a:ln>
        </p:spPr>
      </p:sp>
      <p:sp>
        <p:nvSpPr>
          <p:cNvPr id="16" name="Text 5">
            <a:extLst>
              <a:ext uri="{FF2B5EF4-FFF2-40B4-BE49-F238E27FC236}">
                <a16:creationId xmlns:a16="http://schemas.microsoft.com/office/drawing/2014/main" id="{B3920F7A-CE0A-F5A0-FED4-B4C3120402CF}"/>
              </a:ext>
            </a:extLst>
          </p:cNvPr>
          <p:cNvSpPr/>
          <p:nvPr/>
        </p:nvSpPr>
        <p:spPr>
          <a:xfrm>
            <a:off x="4910594" y="1930559"/>
            <a:ext cx="3256478" cy="319207"/>
          </a:xfrm>
          <a:prstGeom prst="rect">
            <a:avLst/>
          </a:prstGeom>
          <a:noFill/>
          <a:ln/>
        </p:spPr>
        <p:txBody>
          <a:bodyPr wrap="none" lIns="0" tIns="0" rIns="0" bIns="0" rtlCol="0" anchor="t"/>
          <a:lstStyle/>
          <a:p>
            <a:pPr marL="0" indent="0">
              <a:lnSpc>
                <a:spcPts val="2500"/>
              </a:lnSpc>
              <a:buNone/>
            </a:pPr>
            <a:r>
              <a:rPr lang="en-IN" sz="2000" b="1" dirty="0">
                <a:solidFill>
                  <a:srgbClr val="C00000"/>
                </a:solidFill>
              </a:rPr>
              <a:t>Exploration and Exploitation:</a:t>
            </a:r>
            <a:r>
              <a:rPr lang="en-IN" sz="2000" dirty="0">
                <a:solidFill>
                  <a:srgbClr val="C00000"/>
                </a:solidFill>
              </a:rPr>
              <a:t> </a:t>
            </a:r>
            <a:endParaRPr lang="en-US" sz="2000" b="1" dirty="0">
              <a:solidFill>
                <a:srgbClr val="C00000"/>
              </a:solidFill>
            </a:endParaRPr>
          </a:p>
        </p:txBody>
      </p:sp>
      <p:sp>
        <p:nvSpPr>
          <p:cNvPr id="17" name="Text 6">
            <a:extLst>
              <a:ext uri="{FF2B5EF4-FFF2-40B4-BE49-F238E27FC236}">
                <a16:creationId xmlns:a16="http://schemas.microsoft.com/office/drawing/2014/main" id="{63910A68-C027-A741-9CF9-246315D51623}"/>
              </a:ext>
            </a:extLst>
          </p:cNvPr>
          <p:cNvSpPr/>
          <p:nvPr/>
        </p:nvSpPr>
        <p:spPr>
          <a:xfrm>
            <a:off x="4836179" y="2469397"/>
            <a:ext cx="3580032" cy="1960959"/>
          </a:xfrm>
          <a:prstGeom prst="rect">
            <a:avLst/>
          </a:prstGeom>
          <a:noFill/>
          <a:ln/>
        </p:spPr>
        <p:txBody>
          <a:bodyPr wrap="square" lIns="0" tIns="0" rIns="0" bIns="0" rtlCol="0" anchor="t"/>
          <a:lstStyle/>
          <a:p>
            <a:pPr marL="0" indent="0">
              <a:lnSpc>
                <a:spcPts val="2550"/>
              </a:lnSpc>
              <a:buNone/>
            </a:pPr>
            <a:r>
              <a:rPr lang="en-US" dirty="0"/>
              <a:t>CTO balances exploration  and exploitation through its learning and competition mechanisms.</a:t>
            </a:r>
          </a:p>
        </p:txBody>
      </p:sp>
      <p:sp>
        <p:nvSpPr>
          <p:cNvPr id="18" name="Shape 7">
            <a:extLst>
              <a:ext uri="{FF2B5EF4-FFF2-40B4-BE49-F238E27FC236}">
                <a16:creationId xmlns:a16="http://schemas.microsoft.com/office/drawing/2014/main" id="{20B82ED6-766A-618B-682F-6CC119A3A3AC}"/>
              </a:ext>
            </a:extLst>
          </p:cNvPr>
          <p:cNvSpPr/>
          <p:nvPr/>
        </p:nvSpPr>
        <p:spPr>
          <a:xfrm>
            <a:off x="468472" y="4792523"/>
            <a:ext cx="7713821" cy="1846064"/>
          </a:xfrm>
          <a:prstGeom prst="roundRect">
            <a:avLst>
              <a:gd name="adj" fmla="val 4648"/>
            </a:avLst>
          </a:prstGeom>
          <a:solidFill>
            <a:srgbClr val="E1E1EA"/>
          </a:solidFill>
          <a:ln w="7620">
            <a:solidFill>
              <a:srgbClr val="C7C7D0"/>
            </a:solidFill>
            <a:prstDash val="solid"/>
          </a:ln>
        </p:spPr>
      </p:sp>
      <p:sp>
        <p:nvSpPr>
          <p:cNvPr id="19" name="Text 8">
            <a:extLst>
              <a:ext uri="{FF2B5EF4-FFF2-40B4-BE49-F238E27FC236}">
                <a16:creationId xmlns:a16="http://schemas.microsoft.com/office/drawing/2014/main" id="{3063E901-4AEE-322E-1C4D-A85807CE7EAB}"/>
              </a:ext>
            </a:extLst>
          </p:cNvPr>
          <p:cNvSpPr/>
          <p:nvPr/>
        </p:nvSpPr>
        <p:spPr>
          <a:xfrm>
            <a:off x="789661" y="4883664"/>
            <a:ext cx="3188851" cy="319207"/>
          </a:xfrm>
          <a:prstGeom prst="rect">
            <a:avLst/>
          </a:prstGeom>
          <a:noFill/>
          <a:ln/>
        </p:spPr>
        <p:txBody>
          <a:bodyPr wrap="none" lIns="0" tIns="0" rIns="0" bIns="0" rtlCol="0" anchor="t"/>
          <a:lstStyle/>
          <a:p>
            <a:pPr marL="0" indent="0">
              <a:lnSpc>
                <a:spcPts val="2500"/>
              </a:lnSpc>
              <a:buNone/>
            </a:pPr>
            <a:r>
              <a:rPr lang="en-IN" sz="2000" dirty="0">
                <a:solidFill>
                  <a:srgbClr val="C00000"/>
                </a:solidFill>
              </a:rPr>
              <a:t>Versatility:</a:t>
            </a:r>
            <a:endParaRPr lang="en-US" sz="2000" b="1" dirty="0">
              <a:solidFill>
                <a:srgbClr val="C00000"/>
              </a:solidFill>
            </a:endParaRPr>
          </a:p>
        </p:txBody>
      </p:sp>
      <p:sp>
        <p:nvSpPr>
          <p:cNvPr id="20" name="Text 9">
            <a:extLst>
              <a:ext uri="{FF2B5EF4-FFF2-40B4-BE49-F238E27FC236}">
                <a16:creationId xmlns:a16="http://schemas.microsoft.com/office/drawing/2014/main" id="{581E8E69-2BBD-75EE-1E39-04132AE6E07C}"/>
              </a:ext>
            </a:extLst>
          </p:cNvPr>
          <p:cNvSpPr/>
          <p:nvPr/>
        </p:nvSpPr>
        <p:spPr>
          <a:xfrm>
            <a:off x="741203" y="5387161"/>
            <a:ext cx="6891497" cy="980480"/>
          </a:xfrm>
          <a:prstGeom prst="rect">
            <a:avLst/>
          </a:prstGeom>
          <a:noFill/>
          <a:ln/>
        </p:spPr>
        <p:txBody>
          <a:bodyPr wrap="square" lIns="0" tIns="0" rIns="0" bIns="0" rtlCol="0" anchor="t"/>
          <a:lstStyle/>
          <a:p>
            <a:pPr marL="0" indent="0">
              <a:lnSpc>
                <a:spcPts val="2550"/>
              </a:lnSpc>
              <a:buNone/>
            </a:pPr>
            <a:r>
              <a:rPr lang="en-US" dirty="0"/>
              <a:t>Applicable to a wide range of optimization tasks, from engineering design to financial modeling.</a:t>
            </a:r>
          </a:p>
        </p:txBody>
      </p:sp>
      <p:pic>
        <p:nvPicPr>
          <p:cNvPr id="1026" name="Picture 2" descr="Advantages Images – Browse 321,579 Stock Photos, Vectors ...">
            <a:extLst>
              <a:ext uri="{FF2B5EF4-FFF2-40B4-BE49-F238E27FC236}">
                <a16:creationId xmlns:a16="http://schemas.microsoft.com/office/drawing/2014/main" id="{551BC16E-F984-C44D-BA12-B558B49B7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934" y="2540494"/>
            <a:ext cx="3213099" cy="290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3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26FAB-336C-6A6F-3A64-703A902736B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99E70BA-27DE-4895-D260-4097680F4969}"/>
              </a:ext>
            </a:extLst>
          </p:cNvPr>
          <p:cNvPicPr>
            <a:picLocks noChangeAspect="1"/>
          </p:cNvPicPr>
          <p:nvPr/>
        </p:nvPicPr>
        <p:blipFill>
          <a:blip r:embed="rId2"/>
          <a:stretch>
            <a:fillRect/>
          </a:stretch>
        </p:blipFill>
        <p:spPr>
          <a:xfrm>
            <a:off x="8590934" y="2376327"/>
            <a:ext cx="3357711" cy="2826543"/>
          </a:xfrm>
          <a:prstGeom prst="rect">
            <a:avLst/>
          </a:prstGeom>
        </p:spPr>
      </p:pic>
      <p:pic>
        <p:nvPicPr>
          <p:cNvPr id="10" name="Picture 9" descr="STUDENTS' PORTAL - BWU">
            <a:extLst>
              <a:ext uri="{FF2B5EF4-FFF2-40B4-BE49-F238E27FC236}">
                <a16:creationId xmlns:a16="http://schemas.microsoft.com/office/drawing/2014/main" id="{B1103BFC-3779-0908-A869-84ADFE4A8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2334" y="85254"/>
            <a:ext cx="1467352" cy="14673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A59DAC5-F2D0-0637-ACC0-C264E3A6B628}"/>
              </a:ext>
            </a:extLst>
          </p:cNvPr>
          <p:cNvSpPr txBox="1"/>
          <p:nvPr/>
        </p:nvSpPr>
        <p:spPr>
          <a:xfrm>
            <a:off x="249829" y="651329"/>
            <a:ext cx="10761071" cy="678327"/>
          </a:xfrm>
          <a:prstGeom prst="rect">
            <a:avLst/>
          </a:prstGeom>
        </p:spPr>
        <p:txBody>
          <a:bodyPr wrap="square" rtlCol="0">
            <a:spAutoFit/>
          </a:bodyPr>
          <a:lstStyle/>
          <a:p>
            <a:pPr marL="0" indent="0">
              <a:lnSpc>
                <a:spcPts val="5000"/>
              </a:lnSpc>
              <a:buNone/>
            </a:pPr>
            <a:r>
              <a:rPr lang="en-US" sz="3200" b="1" dirty="0">
                <a:solidFill>
                  <a:srgbClr val="1B1B27"/>
                </a:solidFill>
                <a:latin typeface="Raleway" pitchFamily="34" charset="0"/>
                <a:ea typeface="Raleway" pitchFamily="34" charset="-122"/>
                <a:cs typeface="Raleway" pitchFamily="34" charset="-120"/>
              </a:rPr>
              <a:t>Disadvantages of CTO Algorithm:-</a:t>
            </a:r>
            <a:endParaRPr lang="en-US" sz="3200" b="1" dirty="0"/>
          </a:p>
        </p:txBody>
      </p:sp>
      <p:sp>
        <p:nvSpPr>
          <p:cNvPr id="12" name="Shape 1">
            <a:extLst>
              <a:ext uri="{FF2B5EF4-FFF2-40B4-BE49-F238E27FC236}">
                <a16:creationId xmlns:a16="http://schemas.microsoft.com/office/drawing/2014/main" id="{B3E6E1A0-8F35-BF0A-FD69-78DEC0B26E86}"/>
              </a:ext>
            </a:extLst>
          </p:cNvPr>
          <p:cNvSpPr/>
          <p:nvPr/>
        </p:nvSpPr>
        <p:spPr>
          <a:xfrm>
            <a:off x="435689" y="1655128"/>
            <a:ext cx="3754755" cy="2826544"/>
          </a:xfrm>
          <a:prstGeom prst="roundRect">
            <a:avLst>
              <a:gd name="adj" fmla="val 3036"/>
            </a:avLst>
          </a:prstGeom>
          <a:solidFill>
            <a:srgbClr val="E1E1EA"/>
          </a:solidFill>
          <a:ln w="7620">
            <a:solidFill>
              <a:srgbClr val="C7C7D0"/>
            </a:solidFill>
            <a:prstDash val="solid"/>
          </a:ln>
        </p:spPr>
      </p:sp>
      <p:sp>
        <p:nvSpPr>
          <p:cNvPr id="13" name="Text 2">
            <a:extLst>
              <a:ext uri="{FF2B5EF4-FFF2-40B4-BE49-F238E27FC236}">
                <a16:creationId xmlns:a16="http://schemas.microsoft.com/office/drawing/2014/main" id="{09FF3CB2-DF0D-B46F-1710-5EDA53DE85C7}"/>
              </a:ext>
            </a:extLst>
          </p:cNvPr>
          <p:cNvSpPr/>
          <p:nvPr/>
        </p:nvSpPr>
        <p:spPr>
          <a:xfrm>
            <a:off x="468472" y="1919725"/>
            <a:ext cx="3143726" cy="319207"/>
          </a:xfrm>
          <a:prstGeom prst="rect">
            <a:avLst/>
          </a:prstGeom>
          <a:noFill/>
          <a:ln/>
        </p:spPr>
        <p:txBody>
          <a:bodyPr wrap="none" lIns="0" tIns="0" rIns="0" bIns="0" rtlCol="0" anchor="t"/>
          <a:lstStyle/>
          <a:p>
            <a:pPr marL="0" indent="0">
              <a:lnSpc>
                <a:spcPts val="2500"/>
              </a:lnSpc>
              <a:buNone/>
            </a:pPr>
            <a:r>
              <a:rPr lang="en-IN" sz="2000" b="1" dirty="0">
                <a:solidFill>
                  <a:srgbClr val="C00000"/>
                </a:solidFill>
              </a:rPr>
              <a:t>Potential Premature Convergence:</a:t>
            </a:r>
            <a:endParaRPr lang="en-US" sz="2000" b="1" dirty="0">
              <a:solidFill>
                <a:srgbClr val="C00000"/>
              </a:solidFill>
            </a:endParaRPr>
          </a:p>
        </p:txBody>
      </p:sp>
      <p:sp>
        <p:nvSpPr>
          <p:cNvPr id="14" name="Text 3">
            <a:extLst>
              <a:ext uri="{FF2B5EF4-FFF2-40B4-BE49-F238E27FC236}">
                <a16:creationId xmlns:a16="http://schemas.microsoft.com/office/drawing/2014/main" id="{ADC509B6-1BFC-5BC2-3156-7F109792F28F}"/>
              </a:ext>
            </a:extLst>
          </p:cNvPr>
          <p:cNvSpPr/>
          <p:nvPr/>
        </p:nvSpPr>
        <p:spPr>
          <a:xfrm>
            <a:off x="647619" y="2611933"/>
            <a:ext cx="3330893" cy="1634133"/>
          </a:xfrm>
          <a:prstGeom prst="rect">
            <a:avLst/>
          </a:prstGeom>
          <a:noFill/>
          <a:ln/>
        </p:spPr>
        <p:txBody>
          <a:bodyPr wrap="square" lIns="0" tIns="0" rIns="0" bIns="0" rtlCol="0" anchor="t"/>
          <a:lstStyle/>
          <a:p>
            <a:pPr marL="0" indent="0">
              <a:lnSpc>
                <a:spcPts val="2550"/>
              </a:lnSpc>
              <a:buNone/>
            </a:pPr>
            <a:r>
              <a:rPr lang="en-US" dirty="0"/>
              <a:t>In some cases, the algorithm might converge prematurely to a suboptimal solution, especially in highly multimodal problems.</a:t>
            </a:r>
          </a:p>
        </p:txBody>
      </p:sp>
      <p:sp>
        <p:nvSpPr>
          <p:cNvPr id="15" name="Shape 4">
            <a:extLst>
              <a:ext uri="{FF2B5EF4-FFF2-40B4-BE49-F238E27FC236}">
                <a16:creationId xmlns:a16="http://schemas.microsoft.com/office/drawing/2014/main" id="{9FEA75BA-FFD4-705C-3638-7D340CD6B26A}"/>
              </a:ext>
            </a:extLst>
          </p:cNvPr>
          <p:cNvSpPr/>
          <p:nvPr/>
        </p:nvSpPr>
        <p:spPr>
          <a:xfrm>
            <a:off x="4661456" y="1655128"/>
            <a:ext cx="3754755" cy="2826544"/>
          </a:xfrm>
          <a:prstGeom prst="roundRect">
            <a:avLst>
              <a:gd name="adj" fmla="val 3036"/>
            </a:avLst>
          </a:prstGeom>
          <a:solidFill>
            <a:srgbClr val="E1E1EA"/>
          </a:solidFill>
          <a:ln w="7620">
            <a:solidFill>
              <a:srgbClr val="C7C7D0"/>
            </a:solidFill>
            <a:prstDash val="solid"/>
          </a:ln>
        </p:spPr>
      </p:sp>
      <p:sp>
        <p:nvSpPr>
          <p:cNvPr id="16" name="Text 5">
            <a:extLst>
              <a:ext uri="{FF2B5EF4-FFF2-40B4-BE49-F238E27FC236}">
                <a16:creationId xmlns:a16="http://schemas.microsoft.com/office/drawing/2014/main" id="{862ECEB8-4448-EED9-FBED-1A275FAC5EE6}"/>
              </a:ext>
            </a:extLst>
          </p:cNvPr>
          <p:cNvSpPr/>
          <p:nvPr/>
        </p:nvSpPr>
        <p:spPr>
          <a:xfrm>
            <a:off x="4910594" y="1930559"/>
            <a:ext cx="3256478" cy="319207"/>
          </a:xfrm>
          <a:prstGeom prst="rect">
            <a:avLst/>
          </a:prstGeom>
          <a:noFill/>
          <a:ln/>
        </p:spPr>
        <p:txBody>
          <a:bodyPr wrap="none" lIns="0" tIns="0" rIns="0" bIns="0" rtlCol="0" anchor="t"/>
          <a:lstStyle/>
          <a:p>
            <a:pPr marL="0" indent="0">
              <a:lnSpc>
                <a:spcPts val="2500"/>
              </a:lnSpc>
              <a:buNone/>
            </a:pPr>
            <a:r>
              <a:rPr lang="en-IN" sz="2000" b="1" dirty="0">
                <a:solidFill>
                  <a:srgbClr val="C00000"/>
                </a:solidFill>
              </a:rPr>
              <a:t>Sensitivity to Parameters:</a:t>
            </a:r>
            <a:endParaRPr lang="en-US" sz="2000" b="1" dirty="0">
              <a:solidFill>
                <a:srgbClr val="C00000"/>
              </a:solidFill>
            </a:endParaRPr>
          </a:p>
        </p:txBody>
      </p:sp>
      <p:sp>
        <p:nvSpPr>
          <p:cNvPr id="17" name="Text 6">
            <a:extLst>
              <a:ext uri="{FF2B5EF4-FFF2-40B4-BE49-F238E27FC236}">
                <a16:creationId xmlns:a16="http://schemas.microsoft.com/office/drawing/2014/main" id="{5925615F-97E6-ED83-E82D-E4511B295CC3}"/>
              </a:ext>
            </a:extLst>
          </p:cNvPr>
          <p:cNvSpPr/>
          <p:nvPr/>
        </p:nvSpPr>
        <p:spPr>
          <a:xfrm>
            <a:off x="4836179" y="2469397"/>
            <a:ext cx="3580032" cy="1960959"/>
          </a:xfrm>
          <a:prstGeom prst="rect">
            <a:avLst/>
          </a:prstGeom>
          <a:noFill/>
          <a:ln/>
        </p:spPr>
        <p:txBody>
          <a:bodyPr wrap="square" lIns="0" tIns="0" rIns="0" bIns="0" rtlCol="0" anchor="t"/>
          <a:lstStyle/>
          <a:p>
            <a:pPr marL="0" indent="0">
              <a:lnSpc>
                <a:spcPts val="2550"/>
              </a:lnSpc>
              <a:buNone/>
            </a:pPr>
            <a:r>
              <a:rPr lang="en-US" dirty="0"/>
              <a:t>The performance of CTO can be sensitive to the choice of parameters, such as the learning rate and the number of students.</a:t>
            </a:r>
          </a:p>
        </p:txBody>
      </p:sp>
      <p:sp>
        <p:nvSpPr>
          <p:cNvPr id="18" name="Shape 7">
            <a:extLst>
              <a:ext uri="{FF2B5EF4-FFF2-40B4-BE49-F238E27FC236}">
                <a16:creationId xmlns:a16="http://schemas.microsoft.com/office/drawing/2014/main" id="{A8A89FAC-700C-9DBB-C161-A7C157F5DEDD}"/>
              </a:ext>
            </a:extLst>
          </p:cNvPr>
          <p:cNvSpPr/>
          <p:nvPr/>
        </p:nvSpPr>
        <p:spPr>
          <a:xfrm>
            <a:off x="468472" y="4792523"/>
            <a:ext cx="7713821" cy="1846064"/>
          </a:xfrm>
          <a:prstGeom prst="roundRect">
            <a:avLst>
              <a:gd name="adj" fmla="val 4648"/>
            </a:avLst>
          </a:prstGeom>
          <a:solidFill>
            <a:srgbClr val="E1E1EA"/>
          </a:solidFill>
          <a:ln w="7620">
            <a:solidFill>
              <a:srgbClr val="C7C7D0"/>
            </a:solidFill>
            <a:prstDash val="solid"/>
          </a:ln>
        </p:spPr>
      </p:sp>
      <p:sp>
        <p:nvSpPr>
          <p:cNvPr id="19" name="Text 8">
            <a:extLst>
              <a:ext uri="{FF2B5EF4-FFF2-40B4-BE49-F238E27FC236}">
                <a16:creationId xmlns:a16="http://schemas.microsoft.com/office/drawing/2014/main" id="{A8B89D7C-7F37-F0F5-435D-1EC06A833590}"/>
              </a:ext>
            </a:extLst>
          </p:cNvPr>
          <p:cNvSpPr/>
          <p:nvPr/>
        </p:nvSpPr>
        <p:spPr>
          <a:xfrm>
            <a:off x="789661" y="4883664"/>
            <a:ext cx="3188851" cy="319207"/>
          </a:xfrm>
          <a:prstGeom prst="rect">
            <a:avLst/>
          </a:prstGeom>
          <a:noFill/>
          <a:ln/>
        </p:spPr>
        <p:txBody>
          <a:bodyPr wrap="none" lIns="0" tIns="0" rIns="0" bIns="0" rtlCol="0" anchor="t"/>
          <a:lstStyle/>
          <a:p>
            <a:pPr marL="0" indent="0">
              <a:lnSpc>
                <a:spcPts val="2500"/>
              </a:lnSpc>
              <a:buNone/>
            </a:pPr>
            <a:r>
              <a:rPr lang="en-IN" sz="2000" dirty="0">
                <a:solidFill>
                  <a:srgbClr val="C00000"/>
                </a:solidFill>
              </a:rPr>
              <a:t>Limited Theoretical Foundation:</a:t>
            </a:r>
            <a:endParaRPr lang="en-US" sz="2000" b="1" dirty="0">
              <a:solidFill>
                <a:srgbClr val="C00000"/>
              </a:solidFill>
            </a:endParaRPr>
          </a:p>
        </p:txBody>
      </p:sp>
      <p:sp>
        <p:nvSpPr>
          <p:cNvPr id="20" name="Text 9">
            <a:extLst>
              <a:ext uri="{FF2B5EF4-FFF2-40B4-BE49-F238E27FC236}">
                <a16:creationId xmlns:a16="http://schemas.microsoft.com/office/drawing/2014/main" id="{2685C71A-6240-9A31-F055-6FB3F6142BC1}"/>
              </a:ext>
            </a:extLst>
          </p:cNvPr>
          <p:cNvSpPr/>
          <p:nvPr/>
        </p:nvSpPr>
        <p:spPr>
          <a:xfrm>
            <a:off x="741203" y="5387161"/>
            <a:ext cx="6891497" cy="980480"/>
          </a:xfrm>
          <a:prstGeom prst="rect">
            <a:avLst/>
          </a:prstGeom>
          <a:noFill/>
          <a:ln/>
        </p:spPr>
        <p:txBody>
          <a:bodyPr wrap="square" lIns="0" tIns="0" rIns="0" bIns="0" rtlCol="0" anchor="t"/>
          <a:lstStyle/>
          <a:p>
            <a:pPr marL="0" indent="0">
              <a:lnSpc>
                <a:spcPts val="2550"/>
              </a:lnSpc>
              <a:buNone/>
            </a:pPr>
            <a:r>
              <a:rPr lang="en-US" dirty="0"/>
              <a:t>Compared to some other metaheuristics, a strong theoretical foundation for CTO's convergence properties is still under development.</a:t>
            </a:r>
          </a:p>
        </p:txBody>
      </p:sp>
    </p:spTree>
    <p:extLst>
      <p:ext uri="{BB962C8B-B14F-4D97-AF65-F5344CB8AC3E}">
        <p14:creationId xmlns:p14="http://schemas.microsoft.com/office/powerpoint/2010/main" val="267956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50C2B-2EAF-057C-4606-95A4DDE3D294}"/>
            </a:ext>
          </a:extLst>
        </p:cNvPr>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B145CA3F-223B-39C1-E344-94B68AD8D905}"/>
              </a:ext>
            </a:extLst>
          </p:cNvPr>
          <p:cNvPicPr>
            <a:picLocks noChangeAspect="1"/>
          </p:cNvPicPr>
          <p:nvPr/>
        </p:nvPicPr>
        <p:blipFill>
          <a:blip r:embed="rId2"/>
          <a:stretch>
            <a:fillRect/>
          </a:stretch>
        </p:blipFill>
        <p:spPr>
          <a:xfrm>
            <a:off x="8595742" y="0"/>
            <a:ext cx="3596258" cy="6857999"/>
          </a:xfrm>
          <a:prstGeom prst="rect">
            <a:avLst/>
          </a:prstGeom>
        </p:spPr>
      </p:pic>
      <p:sp>
        <p:nvSpPr>
          <p:cNvPr id="12" name="Text 0">
            <a:extLst>
              <a:ext uri="{FF2B5EF4-FFF2-40B4-BE49-F238E27FC236}">
                <a16:creationId xmlns:a16="http://schemas.microsoft.com/office/drawing/2014/main" id="{26E08525-A8EF-C1EB-FC2E-27A35251946D}"/>
              </a:ext>
            </a:extLst>
          </p:cNvPr>
          <p:cNvSpPr/>
          <p:nvPr/>
        </p:nvSpPr>
        <p:spPr>
          <a:xfrm>
            <a:off x="7937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Conclusion</a:t>
            </a:r>
            <a:endParaRPr lang="en-US" sz="4450" dirty="0"/>
          </a:p>
        </p:txBody>
      </p:sp>
      <p:sp>
        <p:nvSpPr>
          <p:cNvPr id="13" name="Text 1">
            <a:extLst>
              <a:ext uri="{FF2B5EF4-FFF2-40B4-BE49-F238E27FC236}">
                <a16:creationId xmlns:a16="http://schemas.microsoft.com/office/drawing/2014/main" id="{DFCBDA9D-2201-56B3-8CD3-24CE7ABCD257}"/>
              </a:ext>
            </a:extLst>
          </p:cNvPr>
          <p:cNvSpPr/>
          <p:nvPr/>
        </p:nvSpPr>
        <p:spPr>
          <a:xfrm>
            <a:off x="916555" y="36200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The research demonstrates the potential of CTO Algorithm in optimizing cryptographic techniques, contributing to improved security and efficiency. Future research will explore applying CTO Algorithm to more sophisticated cryptographic challenges, further advancing the field of technology.</a:t>
            </a:r>
            <a:endParaRPr lang="en-US" sz="1750" dirty="0"/>
          </a:p>
        </p:txBody>
      </p:sp>
    </p:spTree>
    <p:extLst>
      <p:ext uri="{BB962C8B-B14F-4D97-AF65-F5344CB8AC3E}">
        <p14:creationId xmlns:p14="http://schemas.microsoft.com/office/powerpoint/2010/main" val="1080916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8D6DA-0ED3-E3CD-D061-FEF6C57F5927}"/>
            </a:ext>
          </a:extLst>
        </p:cNvPr>
        <p:cNvGrpSpPr/>
        <p:nvPr/>
      </p:nvGrpSpPr>
      <p:grpSpPr>
        <a:xfrm>
          <a:off x="0" y="0"/>
          <a:ext cx="0" cy="0"/>
          <a:chOff x="0" y="0"/>
          <a:chExt cx="0" cy="0"/>
        </a:xfrm>
      </p:grpSpPr>
      <p:sp>
        <p:nvSpPr>
          <p:cNvPr id="12" name="Text 0">
            <a:extLst>
              <a:ext uri="{FF2B5EF4-FFF2-40B4-BE49-F238E27FC236}">
                <a16:creationId xmlns:a16="http://schemas.microsoft.com/office/drawing/2014/main" id="{4ED050CC-5383-FB1A-CE16-ACF8D752E075}"/>
              </a:ext>
            </a:extLst>
          </p:cNvPr>
          <p:cNvSpPr/>
          <p:nvPr/>
        </p:nvSpPr>
        <p:spPr>
          <a:xfrm>
            <a:off x="476290" y="859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References</a:t>
            </a:r>
            <a:endParaRPr lang="en-US" sz="4450" dirty="0"/>
          </a:p>
        </p:txBody>
      </p:sp>
      <p:sp>
        <p:nvSpPr>
          <p:cNvPr id="13" name="Text 1">
            <a:extLst>
              <a:ext uri="{FF2B5EF4-FFF2-40B4-BE49-F238E27FC236}">
                <a16:creationId xmlns:a16="http://schemas.microsoft.com/office/drawing/2014/main" id="{CF6A7584-8F92-CF0F-9FDF-44FA657181ED}"/>
              </a:ext>
            </a:extLst>
          </p:cNvPr>
          <p:cNvSpPr/>
          <p:nvPr/>
        </p:nvSpPr>
        <p:spPr>
          <a:xfrm>
            <a:off x="586355" y="1567855"/>
            <a:ext cx="7556421" cy="1451610"/>
          </a:xfrm>
          <a:prstGeom prst="rect">
            <a:avLst/>
          </a:prstGeom>
          <a:noFill/>
          <a:ln/>
        </p:spPr>
        <p:txBody>
          <a:bodyPr wrap="square" lIns="0" tIns="0" rIns="0" bIns="0" rtlCol="0" anchor="t"/>
          <a:lstStyle/>
          <a:p>
            <a:r>
              <a:rPr lang="en-US" sz="1800" b="0" i="0" u="none" strike="noStrike" baseline="0" dirty="0">
                <a:solidFill>
                  <a:srgbClr val="0D0D0D"/>
                </a:solidFill>
                <a:latin typeface="Times New Roman" panose="02020603050405020304" pitchFamily="18" charset="0"/>
              </a:rPr>
              <a:t>[1] Das, P., Das, D. K., &amp; Dey, S. (2018). A new class topper optimization algorithm with an application to data clustering. </a:t>
            </a:r>
            <a:r>
              <a:rPr lang="en-US" sz="1800" b="0" i="1" u="none" strike="noStrike" baseline="0" dirty="0">
                <a:solidFill>
                  <a:srgbClr val="0D0D0D"/>
                </a:solidFill>
                <a:latin typeface="Times New Roman" panose="02020603050405020304" pitchFamily="18" charset="0"/>
              </a:rPr>
              <a:t>IEEE Transactions on Emerging Topics in Computing</a:t>
            </a:r>
            <a:r>
              <a:rPr lang="en-US" sz="1800" b="0" i="0" u="none" strike="noStrike" baseline="0" dirty="0">
                <a:solidFill>
                  <a:srgbClr val="0D0D0D"/>
                </a:solidFill>
                <a:latin typeface="Times New Roman" panose="02020603050405020304" pitchFamily="18" charset="0"/>
              </a:rPr>
              <a:t>, </a:t>
            </a:r>
            <a:r>
              <a:rPr lang="en-US" sz="1800" b="0" i="1" u="none" strike="noStrike" baseline="0" dirty="0">
                <a:solidFill>
                  <a:srgbClr val="0D0D0D"/>
                </a:solidFill>
                <a:latin typeface="Times New Roman" panose="02020603050405020304" pitchFamily="18" charset="0"/>
              </a:rPr>
              <a:t>8</a:t>
            </a:r>
            <a:r>
              <a:rPr lang="en-US" sz="1800" b="0" i="0" u="none" strike="noStrike" baseline="0" dirty="0">
                <a:solidFill>
                  <a:srgbClr val="0D0D0D"/>
                </a:solidFill>
                <a:latin typeface="Times New Roman" panose="02020603050405020304" pitchFamily="18" charset="0"/>
              </a:rPr>
              <a:t>(4), 948-959. </a:t>
            </a:r>
          </a:p>
          <a:p>
            <a:endParaRPr lang="en-US" sz="1800" b="0" i="0" u="none" strike="noStrike" baseline="0" dirty="0">
              <a:solidFill>
                <a:srgbClr val="000000"/>
              </a:solidFill>
              <a:latin typeface="Times New Roman" panose="02020603050405020304" pitchFamily="18" charset="0"/>
            </a:endParaRPr>
          </a:p>
          <a:p>
            <a:r>
              <a:rPr lang="en-IN" sz="1800" b="0" i="0" u="none" strike="noStrike" baseline="0" dirty="0">
                <a:solidFill>
                  <a:srgbClr val="0D0D0D"/>
                </a:solidFill>
                <a:latin typeface="Times New Roman" panose="02020603050405020304" pitchFamily="18" charset="0"/>
              </a:rPr>
              <a:t>[2] Srivastava, A., &amp; Das, D. K. (2020). A new aggrandized class topper optimization algorithm to solve economic load dispatch problem in a power system. </a:t>
            </a:r>
            <a:r>
              <a:rPr lang="en-IN" sz="1800" b="0" i="1" u="none" strike="noStrike" baseline="0" dirty="0">
                <a:solidFill>
                  <a:srgbClr val="0D0D0D"/>
                </a:solidFill>
                <a:latin typeface="Times New Roman" panose="02020603050405020304" pitchFamily="18" charset="0"/>
              </a:rPr>
              <a:t>IEEE Transactions on Cybernetics</a:t>
            </a:r>
            <a:r>
              <a:rPr lang="en-IN" sz="1800" b="0" i="0" u="none" strike="noStrike" baseline="0" dirty="0">
                <a:solidFill>
                  <a:srgbClr val="0D0D0D"/>
                </a:solidFill>
                <a:latin typeface="Times New Roman" panose="02020603050405020304" pitchFamily="18" charset="0"/>
              </a:rPr>
              <a:t>, </a:t>
            </a:r>
            <a:r>
              <a:rPr lang="en-IN" sz="1800" b="0" i="1" u="none" strike="noStrike" baseline="0" dirty="0">
                <a:solidFill>
                  <a:srgbClr val="0D0D0D"/>
                </a:solidFill>
                <a:latin typeface="Times New Roman" panose="02020603050405020304" pitchFamily="18" charset="0"/>
              </a:rPr>
              <a:t>52</a:t>
            </a:r>
            <a:r>
              <a:rPr lang="en-IN" sz="1800" b="0" i="0" u="none" strike="noStrike" baseline="0" dirty="0">
                <a:solidFill>
                  <a:srgbClr val="0D0D0D"/>
                </a:solidFill>
                <a:latin typeface="Times New Roman" panose="02020603050405020304" pitchFamily="18" charset="0"/>
              </a:rPr>
              <a:t>(6), 4187-4197.G. O. Young, &amp;</a:t>
            </a:r>
            <a:r>
              <a:rPr lang="en-IN" sz="1800" b="0" i="0" u="none" strike="noStrike" baseline="0" dirty="0" err="1">
                <a:solidFill>
                  <a:srgbClr val="0D0D0D"/>
                </a:solidFill>
                <a:latin typeface="Times New Roman" panose="02020603050405020304" pitchFamily="18" charset="0"/>
              </a:rPr>
              <a:t>quot</a:t>
            </a:r>
            <a:r>
              <a:rPr lang="en-IN" sz="1800" b="0" i="0" u="none" strike="noStrike" baseline="0" dirty="0">
                <a:solidFill>
                  <a:srgbClr val="0D0D0D"/>
                </a:solidFill>
                <a:latin typeface="Times New Roman" panose="02020603050405020304" pitchFamily="18" charset="0"/>
              </a:rPr>
              <a:t>; Synthetic structure of industrial plastics,&amp; </a:t>
            </a:r>
            <a:r>
              <a:rPr lang="en-IN" sz="1800" b="0" i="0" u="none" strike="noStrike" baseline="0" dirty="0" err="1">
                <a:solidFill>
                  <a:srgbClr val="0D0D0D"/>
                </a:solidFill>
                <a:latin typeface="Times New Roman" panose="02020603050405020304" pitchFamily="18" charset="0"/>
              </a:rPr>
              <a:t>quot</a:t>
            </a:r>
            <a:r>
              <a:rPr lang="en-IN" sz="1800" b="0" i="0" u="none" strike="noStrike" baseline="0" dirty="0">
                <a:solidFill>
                  <a:srgbClr val="0D0D0D"/>
                </a:solidFill>
                <a:latin typeface="Times New Roman" panose="02020603050405020304" pitchFamily="18" charset="0"/>
              </a:rPr>
              <a:t>; in Plastics, 2nd ed., vol. 3, </a:t>
            </a:r>
            <a:r>
              <a:rPr lang="en-IN" sz="1800" b="0" i="0" u="none" strike="noStrike" baseline="0" dirty="0" err="1">
                <a:solidFill>
                  <a:srgbClr val="0D0D0D"/>
                </a:solidFill>
                <a:latin typeface="Times New Roman" panose="02020603050405020304" pitchFamily="18" charset="0"/>
              </a:rPr>
              <a:t>J.Peters</a:t>
            </a:r>
            <a:r>
              <a:rPr lang="en-IN" sz="1800" b="0" i="0" u="none" strike="noStrike" baseline="0" dirty="0">
                <a:solidFill>
                  <a:srgbClr val="0D0D0D"/>
                </a:solidFill>
                <a:latin typeface="Times New Roman" panose="02020603050405020304" pitchFamily="18" charset="0"/>
              </a:rPr>
              <a:t>, Ed. New York: McGraw-Hill, 1964, pp. 15- 64. </a:t>
            </a:r>
          </a:p>
          <a:p>
            <a:endParaRPr lang="en-IN" sz="1800" b="0" i="0" u="none" strike="noStrike" baseline="0" dirty="0">
              <a:solidFill>
                <a:srgbClr val="000000"/>
              </a:solidFill>
              <a:latin typeface="Times New Roman" panose="02020603050405020304" pitchFamily="18" charset="0"/>
            </a:endParaRPr>
          </a:p>
          <a:p>
            <a:r>
              <a:rPr lang="en-IN" sz="1800" b="0" i="0" u="none" strike="noStrike" baseline="0" dirty="0">
                <a:solidFill>
                  <a:srgbClr val="0D0D0D"/>
                </a:solidFill>
                <a:latin typeface="Times New Roman" panose="02020603050405020304" pitchFamily="18" charset="0"/>
              </a:rPr>
              <a:t>[3] Amponsah, A. A., Han, F., Ling, Q. H., &amp; </a:t>
            </a:r>
            <a:r>
              <a:rPr lang="en-IN" sz="1800" b="0" i="0" u="none" strike="noStrike" baseline="0" dirty="0" err="1">
                <a:solidFill>
                  <a:srgbClr val="0D0D0D"/>
                </a:solidFill>
                <a:latin typeface="Times New Roman" panose="02020603050405020304" pitchFamily="18" charset="0"/>
              </a:rPr>
              <a:t>Kudjo</a:t>
            </a:r>
            <a:r>
              <a:rPr lang="en-IN" sz="1800" b="0" i="0" u="none" strike="noStrike" baseline="0" dirty="0">
                <a:solidFill>
                  <a:srgbClr val="0D0D0D"/>
                </a:solidFill>
                <a:latin typeface="Times New Roman" panose="02020603050405020304" pitchFamily="18" charset="0"/>
              </a:rPr>
              <a:t>, P. K. (2021). An enhanced class topper algorithm based on particle swarm optimizer for global optimization. </a:t>
            </a:r>
            <a:r>
              <a:rPr lang="en-IN" sz="1800" b="0" i="1" u="none" strike="noStrike" baseline="0" dirty="0">
                <a:solidFill>
                  <a:srgbClr val="0D0D0D"/>
                </a:solidFill>
                <a:latin typeface="Times New Roman" panose="02020603050405020304" pitchFamily="18" charset="0"/>
              </a:rPr>
              <a:t>Applied Intelligence</a:t>
            </a:r>
            <a:r>
              <a:rPr lang="en-IN" sz="1800" b="0" i="0" u="none" strike="noStrike" baseline="0" dirty="0">
                <a:solidFill>
                  <a:srgbClr val="0D0D0D"/>
                </a:solidFill>
                <a:latin typeface="Times New Roman" panose="02020603050405020304" pitchFamily="18" charset="0"/>
              </a:rPr>
              <a:t>, </a:t>
            </a:r>
            <a:r>
              <a:rPr lang="en-IN" sz="1800" b="0" i="1" u="none" strike="noStrike" baseline="0" dirty="0">
                <a:solidFill>
                  <a:srgbClr val="0D0D0D"/>
                </a:solidFill>
                <a:latin typeface="Times New Roman" panose="02020603050405020304" pitchFamily="18" charset="0"/>
              </a:rPr>
              <a:t>51</a:t>
            </a:r>
            <a:r>
              <a:rPr lang="en-IN" sz="1800" b="0" i="0" u="none" strike="noStrike" baseline="0" dirty="0">
                <a:solidFill>
                  <a:srgbClr val="0D0D0D"/>
                </a:solidFill>
                <a:latin typeface="Times New Roman" panose="02020603050405020304" pitchFamily="18" charset="0"/>
              </a:rPr>
              <a:t>, 1022-1040.;s atmosphere,&amp;</a:t>
            </a:r>
            <a:r>
              <a:rPr lang="en-IN" sz="1800" b="0" i="0" u="none" strike="noStrike" baseline="0" dirty="0" err="1">
                <a:solidFill>
                  <a:srgbClr val="0D0D0D"/>
                </a:solidFill>
                <a:latin typeface="Times New Roman" panose="02020603050405020304" pitchFamily="18" charset="0"/>
              </a:rPr>
              <a:t>quot</a:t>
            </a:r>
            <a:r>
              <a:rPr lang="en-IN" sz="1800" b="0" i="0" u="none" strike="noStrike" baseline="0" dirty="0">
                <a:solidFill>
                  <a:srgbClr val="0D0D0D"/>
                </a:solidFill>
                <a:latin typeface="Times New Roman" panose="02020603050405020304" pitchFamily="18" charset="0"/>
              </a:rPr>
              <a:t>; Aerospace Corp., Los Angeles, CA, Tech. Rep. TR- 0200 (4230-46)-3, Nov.1968. </a:t>
            </a:r>
          </a:p>
          <a:p>
            <a:endParaRPr lang="en-IN" sz="1800" b="0" i="0" u="none" strike="noStrike" baseline="0" dirty="0">
              <a:solidFill>
                <a:srgbClr val="000000"/>
              </a:solidFill>
              <a:latin typeface="Times New Roman" panose="02020603050405020304" pitchFamily="18" charset="0"/>
            </a:endParaRPr>
          </a:p>
          <a:p>
            <a:r>
              <a:rPr lang="en-IN" sz="1800" b="0" i="0" u="none" strike="noStrike" baseline="0" dirty="0">
                <a:solidFill>
                  <a:srgbClr val="0D0D0D"/>
                </a:solidFill>
                <a:latin typeface="Times New Roman" panose="02020603050405020304" pitchFamily="18" charset="0"/>
              </a:rPr>
              <a:t>[4] </a:t>
            </a:r>
            <a:r>
              <a:rPr lang="en-IN" sz="1800" b="0" i="0" u="none" strike="noStrike" baseline="0" dirty="0" err="1">
                <a:solidFill>
                  <a:srgbClr val="0D0D0D"/>
                </a:solidFill>
                <a:latin typeface="Times New Roman" panose="02020603050405020304" pitchFamily="18" charset="0"/>
              </a:rPr>
              <a:t>Sundararaj</a:t>
            </a:r>
            <a:r>
              <a:rPr lang="en-IN" sz="1800" b="0" i="0" u="none" strike="noStrike" baseline="0" dirty="0">
                <a:solidFill>
                  <a:srgbClr val="0D0D0D"/>
                </a:solidFill>
                <a:latin typeface="Times New Roman" panose="02020603050405020304" pitchFamily="18" charset="0"/>
              </a:rPr>
              <a:t>, D. E., &amp; Usha, G. (2024). Implementation of optimisation adopted adaptive elliptical curve cryptography with additive homomorphic encryption-based privacy preservation in mobile crowd sensing environment. </a:t>
            </a:r>
            <a:r>
              <a:rPr lang="en-IN" sz="1800" b="0" i="1" u="none" strike="noStrike" baseline="0" dirty="0">
                <a:solidFill>
                  <a:srgbClr val="0D0D0D"/>
                </a:solidFill>
                <a:latin typeface="Times New Roman" panose="02020603050405020304" pitchFamily="18" charset="0"/>
              </a:rPr>
              <a:t>International Journal of Sensor Networks</a:t>
            </a:r>
            <a:r>
              <a:rPr lang="en-IN" sz="1800" b="0" i="0" u="none" strike="noStrike" baseline="0" dirty="0">
                <a:solidFill>
                  <a:srgbClr val="0D0D0D"/>
                </a:solidFill>
                <a:latin typeface="Times New Roman" panose="02020603050405020304" pitchFamily="18" charset="0"/>
              </a:rPr>
              <a:t>, </a:t>
            </a:r>
            <a:r>
              <a:rPr lang="en-IN" sz="1800" b="0" i="1" u="none" strike="noStrike" baseline="0" dirty="0">
                <a:solidFill>
                  <a:srgbClr val="0D0D0D"/>
                </a:solidFill>
                <a:latin typeface="Times New Roman" panose="02020603050405020304" pitchFamily="18" charset="0"/>
              </a:rPr>
              <a:t>46</a:t>
            </a:r>
            <a:r>
              <a:rPr lang="en-IN" sz="1800" b="0" i="0" u="none" strike="noStrike" baseline="0" dirty="0">
                <a:solidFill>
                  <a:srgbClr val="0D0D0D"/>
                </a:solidFill>
                <a:latin typeface="Times New Roman" panose="02020603050405020304" pitchFamily="18" charset="0"/>
              </a:rPr>
              <a:t>(3), 127-141. </a:t>
            </a:r>
            <a:endParaRPr lang="en-US" sz="1750" dirty="0"/>
          </a:p>
        </p:txBody>
      </p:sp>
      <p:pic>
        <p:nvPicPr>
          <p:cNvPr id="2050" name="Picture 2">
            <a:extLst>
              <a:ext uri="{FF2B5EF4-FFF2-40B4-BE49-F238E27FC236}">
                <a16:creationId xmlns:a16="http://schemas.microsoft.com/office/drawing/2014/main" id="{D9CED5E9-D42E-2BA9-B9EB-7D869EA83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1900" y="1585079"/>
            <a:ext cx="1917700" cy="191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640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B56D6-46C6-6864-2489-E93836CB36EC}"/>
              </a:ext>
            </a:extLst>
          </p:cNvPr>
          <p:cNvPicPr>
            <a:picLocks noChangeAspect="1"/>
          </p:cNvPicPr>
          <p:nvPr/>
        </p:nvPicPr>
        <p:blipFill>
          <a:blip r:embed="rId2"/>
          <a:stretch>
            <a:fillRect/>
          </a:stretch>
        </p:blipFill>
        <p:spPr>
          <a:xfrm>
            <a:off x="4220788" y="818930"/>
            <a:ext cx="7004807" cy="5138028"/>
          </a:xfrm>
          <a:prstGeom prst="rect">
            <a:avLst/>
          </a:prstGeom>
        </p:spPr>
      </p:pic>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pic>
        <p:nvPicPr>
          <p:cNvPr id="7" name="Picture 6" descr="STUDENTS' PORTAL - BWU">
            <a:extLst>
              <a:ext uri="{FF2B5EF4-FFF2-40B4-BE49-F238E27FC236}">
                <a16:creationId xmlns:a16="http://schemas.microsoft.com/office/drawing/2014/main" id="{DF08997F-43D5-D776-E029-F19B7B17DB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2334" y="85254"/>
            <a:ext cx="1467352" cy="146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37A4-7B7B-13D4-D330-8098B4FD9F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BC1758-FE59-0F7A-F9B3-4E6447F380E0}"/>
              </a:ext>
            </a:extLst>
          </p:cNvPr>
          <p:cNvSpPr>
            <a:spLocks noGrp="1"/>
          </p:cNvSpPr>
          <p:nvPr>
            <p:ph type="title"/>
          </p:nvPr>
        </p:nvSpPr>
        <p:spPr>
          <a:xfrm>
            <a:off x="509573" y="2096892"/>
            <a:ext cx="11022027" cy="1751208"/>
          </a:xfrm>
        </p:spPr>
        <p:txBody>
          <a:bodyPr/>
          <a:lstStyle/>
          <a:p>
            <a:r>
              <a:rPr lang="en-US" altLang="zh-CN" dirty="0"/>
              <a:t>Acknowledgement:- </a:t>
            </a:r>
            <a:br>
              <a:rPr lang="en-US" altLang="zh-CN" dirty="0"/>
            </a:br>
            <a:endParaRPr lang="en-US" dirty="0"/>
          </a:p>
        </p:txBody>
      </p:sp>
      <p:sp>
        <p:nvSpPr>
          <p:cNvPr id="6" name="Freeform: Shape 5">
            <a:extLst>
              <a:ext uri="{FF2B5EF4-FFF2-40B4-BE49-F238E27FC236}">
                <a16:creationId xmlns:a16="http://schemas.microsoft.com/office/drawing/2014/main" id="{30DE307E-4C42-0988-2D9D-51E615E4A5B2}"/>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FF06F517-B216-7C73-CB8B-A56D44CFF030}"/>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pic>
        <p:nvPicPr>
          <p:cNvPr id="8" name="Picture 4" descr="STUDENTS' PORTAL - BWU">
            <a:extLst>
              <a:ext uri="{FF2B5EF4-FFF2-40B4-BE49-F238E27FC236}">
                <a16:creationId xmlns:a16="http://schemas.microsoft.com/office/drawing/2014/main" id="{07B12806-50F1-E920-E39E-89F1DFF4D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884" y="629540"/>
            <a:ext cx="1467352" cy="14673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66B236D-F4FF-7D28-B778-CCD8C4F151A2}"/>
              </a:ext>
            </a:extLst>
          </p:cNvPr>
          <p:cNvSpPr txBox="1"/>
          <p:nvPr/>
        </p:nvSpPr>
        <p:spPr>
          <a:xfrm>
            <a:off x="773097" y="3429000"/>
            <a:ext cx="10494978" cy="1569660"/>
          </a:xfrm>
          <a:prstGeom prst="rect">
            <a:avLst/>
          </a:prstGeom>
        </p:spPr>
        <p:txBody>
          <a:bodyPr wrap="square" rtlCol="0">
            <a:spAutoFit/>
          </a:bodyPr>
          <a:lstStyle/>
          <a:p>
            <a:r>
              <a:rPr lang="en-US" sz="1800" b="0" i="0" u="none" strike="noStrike" baseline="0" dirty="0">
                <a:solidFill>
                  <a:srgbClr val="000000"/>
                </a:solidFill>
                <a:latin typeface="Calibri" panose="020F0502020204030204" pitchFamily="34" charset="0"/>
              </a:rPr>
              <a:t>We are pleased to express our gratitude and regards towards our Project Guide </a:t>
            </a:r>
            <a:r>
              <a:rPr lang="en-US" sz="2400" b="1" i="0" u="none" strike="noStrike" baseline="0" dirty="0">
                <a:solidFill>
                  <a:srgbClr val="000000"/>
                </a:solidFill>
                <a:latin typeface="Times New Roman" panose="02020603050405020304" pitchFamily="18" charset="0"/>
              </a:rPr>
              <a:t>Dr. </a:t>
            </a:r>
            <a:r>
              <a:rPr lang="en-US" sz="2400" b="1" i="0" u="none" strike="noStrike" baseline="0" dirty="0" err="1">
                <a:solidFill>
                  <a:srgbClr val="000000"/>
                </a:solidFill>
                <a:latin typeface="Times New Roman" panose="02020603050405020304" pitchFamily="18" charset="0"/>
              </a:rPr>
              <a:t>Debasis</a:t>
            </a:r>
            <a:r>
              <a:rPr lang="en-US" sz="2400" b="1" i="0" u="none" strike="noStrike" baseline="0" dirty="0">
                <a:solidFill>
                  <a:srgbClr val="000000"/>
                </a:solidFill>
                <a:latin typeface="Times New Roman" panose="02020603050405020304" pitchFamily="18" charset="0"/>
              </a:rPr>
              <a:t> Acharya</a:t>
            </a:r>
            <a:r>
              <a:rPr lang="en-US" sz="1800" b="0" i="0" u="none" strike="noStrike" baseline="0" dirty="0">
                <a:solidFill>
                  <a:srgbClr val="000000"/>
                </a:solidFill>
                <a:latin typeface="Calibri" panose="020F0502020204030204" pitchFamily="34" charset="0"/>
              </a:rPr>
              <a:t>, </a:t>
            </a:r>
          </a:p>
          <a:p>
            <a:r>
              <a:rPr lang="en-US" sz="1800" b="0" i="0" u="none" strike="noStrike" baseline="0" dirty="0">
                <a:solidFill>
                  <a:srgbClr val="000000"/>
                </a:solidFill>
                <a:latin typeface="Calibri" panose="020F0502020204030204" pitchFamily="34" charset="0"/>
              </a:rPr>
              <a:t>Assistant Professor, Department of Computer Science and Engineering-CS &amp; DS, </a:t>
            </a:r>
            <a:r>
              <a:rPr lang="en-US" sz="1800" b="0" i="0" u="none" strike="noStrike" baseline="0" dirty="0" err="1">
                <a:solidFill>
                  <a:srgbClr val="000000"/>
                </a:solidFill>
                <a:latin typeface="Calibri" panose="020F0502020204030204" pitchFamily="34" charset="0"/>
              </a:rPr>
              <a:t>Brainware</a:t>
            </a:r>
            <a:r>
              <a:rPr lang="en-US" sz="1800" b="0" i="0" u="none" strike="noStrike" baseline="0" dirty="0">
                <a:solidFill>
                  <a:srgbClr val="000000"/>
                </a:solidFill>
                <a:latin typeface="Calibri" panose="020F0502020204030204" pitchFamily="34" charset="0"/>
              </a:rPr>
              <a:t> University, </a:t>
            </a:r>
            <a:r>
              <a:rPr lang="en-US" sz="1800" b="0" i="0" u="none" strike="noStrike" baseline="0">
                <a:solidFill>
                  <a:srgbClr val="000000"/>
                </a:solidFill>
                <a:latin typeface="Calibri" panose="020F0502020204030204" pitchFamily="34" charset="0"/>
              </a:rPr>
              <a:t>without </a:t>
            </a:r>
            <a:r>
              <a:rPr lang="en-US">
                <a:solidFill>
                  <a:srgbClr val="000000"/>
                </a:solidFill>
                <a:latin typeface="Calibri" panose="020F0502020204030204" pitchFamily="34" charset="0"/>
              </a:rPr>
              <a:t>his</a:t>
            </a:r>
            <a:r>
              <a:rPr lang="en-US" sz="1800" b="0" i="0" u="none" strike="noStrike" baseline="0">
                <a:solidFill>
                  <a:srgbClr val="000000"/>
                </a:solidFill>
                <a:latin typeface="Calibri" panose="020F0502020204030204" pitchFamily="34" charset="0"/>
              </a:rPr>
              <a:t> </a:t>
            </a:r>
            <a:r>
              <a:rPr lang="en-US" sz="1800" b="0" i="0" u="none" strike="noStrike" baseline="0" dirty="0">
                <a:solidFill>
                  <a:srgbClr val="000000"/>
                </a:solidFill>
                <a:latin typeface="Calibri" panose="020F0502020204030204" pitchFamily="34" charset="0"/>
              </a:rPr>
              <a:t>valuable guidance, inspiration and attention towards us, pursuing our project would have been impossible. </a:t>
            </a:r>
          </a:p>
          <a:p>
            <a:r>
              <a:rPr lang="en-US" sz="1800" b="0" i="0" u="none" strike="noStrike" baseline="0" dirty="0">
                <a:solidFill>
                  <a:srgbClr val="000000"/>
                </a:solidFill>
                <a:latin typeface="Calibri" panose="020F0502020204030204" pitchFamily="34" charset="0"/>
              </a:rPr>
              <a:t>Last but not the least, we express our regards towards our friends and family for bearing with us and for being a source of constant motivation during the entire term of the work.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255411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66882-7764-CAF2-3CE6-F2E13CCB43C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145E89-6102-02FF-5A33-C5DAB8DA3849}"/>
              </a:ext>
            </a:extLst>
          </p:cNvPr>
          <p:cNvPicPr>
            <a:picLocks noChangeAspect="1"/>
          </p:cNvPicPr>
          <p:nvPr/>
        </p:nvPicPr>
        <p:blipFill>
          <a:blip r:embed="rId2"/>
          <a:stretch>
            <a:fillRect/>
          </a:stretch>
        </p:blipFill>
        <p:spPr>
          <a:xfrm>
            <a:off x="8399803" y="2253343"/>
            <a:ext cx="3792197" cy="4654980"/>
          </a:xfrm>
          <a:prstGeom prst="rect">
            <a:avLst/>
          </a:prstGeom>
        </p:spPr>
      </p:pic>
      <p:sp>
        <p:nvSpPr>
          <p:cNvPr id="5" name="Title 4">
            <a:extLst>
              <a:ext uri="{FF2B5EF4-FFF2-40B4-BE49-F238E27FC236}">
                <a16:creationId xmlns:a16="http://schemas.microsoft.com/office/drawing/2014/main" id="{76033D35-BB6A-6910-D324-CFFF9182E65F}"/>
              </a:ext>
            </a:extLst>
          </p:cNvPr>
          <p:cNvSpPr>
            <a:spLocks noGrp="1"/>
          </p:cNvSpPr>
          <p:nvPr>
            <p:ph type="title"/>
          </p:nvPr>
        </p:nvSpPr>
        <p:spPr>
          <a:xfrm>
            <a:off x="509573" y="2096892"/>
            <a:ext cx="11022027" cy="1751208"/>
          </a:xfrm>
        </p:spPr>
        <p:txBody>
          <a:bodyPr/>
          <a:lstStyle/>
          <a:p>
            <a:r>
              <a:rPr lang="en-US" altLang="zh-CN" dirty="0"/>
              <a:t>Objective:-</a:t>
            </a:r>
            <a:endParaRPr lang="en-US" dirty="0"/>
          </a:p>
        </p:txBody>
      </p:sp>
      <p:sp>
        <p:nvSpPr>
          <p:cNvPr id="6" name="Freeform: Shape 5">
            <a:extLst>
              <a:ext uri="{FF2B5EF4-FFF2-40B4-BE49-F238E27FC236}">
                <a16:creationId xmlns:a16="http://schemas.microsoft.com/office/drawing/2014/main" id="{128EE5E6-B244-B703-5465-D798FD9C29BE}"/>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528BFAB4-634E-2113-0CE2-800368100AE4}"/>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8" name="Picture 4" descr="STUDENTS' PORTAL - BWU">
            <a:extLst>
              <a:ext uri="{FF2B5EF4-FFF2-40B4-BE49-F238E27FC236}">
                <a16:creationId xmlns:a16="http://schemas.microsoft.com/office/drawing/2014/main" id="{8D096631-9F98-4168-40C6-94CE172F5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884" y="629540"/>
            <a:ext cx="1467352" cy="14673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91CD76-DA1C-6E0B-7BEA-42C137B3316A}"/>
              </a:ext>
            </a:extLst>
          </p:cNvPr>
          <p:cNvSpPr txBox="1"/>
          <p:nvPr/>
        </p:nvSpPr>
        <p:spPr>
          <a:xfrm>
            <a:off x="773097" y="3429000"/>
            <a:ext cx="7587132" cy="2862322"/>
          </a:xfrm>
          <a:prstGeom prst="rect">
            <a:avLst/>
          </a:prstGeom>
        </p:spPr>
        <p:txBody>
          <a:bodyPr wrap="square" rtlCol="0">
            <a:spAutoFit/>
          </a:bodyPr>
          <a:lstStyle/>
          <a:p>
            <a:pPr algn="just"/>
            <a:r>
              <a:rPr lang="en-US" dirty="0"/>
              <a:t>The objective of this study is to optimize cryptographic techniques by employing the Metaheuristic-based Class Topper Optimization (CTO) algorithm. CTO leverages a hierarchical learning framework to improve key aspects of cryptographic processes, such as key generation, encryption, and decryption. By iteratively learning from the best-performing candidates (class toppers), the algorithm aims to enhance the efficiency, security, and adaptability of cryptographic methods. This approach seeks to reduce computational complexity, improve resource utilization, and ensure robust protection against evolving threats, ultimately advancing the performance and reliability of cryptographic systems.</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6402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Traditional Cryptography</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CTO algorithm</a:t>
            </a:r>
          </a:p>
          <a:p>
            <a:r>
              <a:rPr lang="en-US" dirty="0"/>
              <a:t>&amp;</a:t>
            </a:r>
          </a:p>
          <a:p>
            <a:r>
              <a:rPr lang="en-US" dirty="0"/>
              <a:t>Flowchart </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45377" y="2702786"/>
            <a:ext cx="2043713" cy="1356665"/>
          </a:xfrm>
        </p:spPr>
        <p:txBody>
          <a:bodyPr/>
          <a:lstStyle/>
          <a:p>
            <a:pPr marL="0" indent="0">
              <a:lnSpc>
                <a:spcPts val="5000"/>
              </a:lnSpc>
              <a:buNone/>
            </a:pPr>
            <a:r>
              <a:rPr lang="en-US" sz="1800" dirty="0"/>
              <a:t>CTO Algorithm effect</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9323798" y="2844725"/>
            <a:ext cx="1913128" cy="1107124"/>
          </a:xfrm>
        </p:spPr>
        <p:txBody>
          <a:bodyPr/>
          <a:lstStyle/>
          <a:p>
            <a:r>
              <a:rPr lang="en-US" dirty="0"/>
              <a:t>Advantage Disadvantages</a:t>
            </a:r>
          </a:p>
          <a:p>
            <a:r>
              <a:rPr lang="en-US" dirty="0"/>
              <a:t>&amp;</a:t>
            </a:r>
          </a:p>
          <a:p>
            <a:r>
              <a:rPr lang="en-US" dirty="0"/>
              <a:t>Applications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Conclusion</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pic>
        <p:nvPicPr>
          <p:cNvPr id="2052" name="Picture 4" descr="STUDENTS' PORTAL - BWU">
            <a:extLst>
              <a:ext uri="{FF2B5EF4-FFF2-40B4-BE49-F238E27FC236}">
                <a16:creationId xmlns:a16="http://schemas.microsoft.com/office/drawing/2014/main" id="{4066095C-759C-C769-4641-3A5B36B22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49" y="948665"/>
            <a:ext cx="1467352" cy="146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53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3435546"/>
            <a:ext cx="5216313" cy="2660454"/>
          </a:xfrm>
        </p:spPr>
        <p:txBody>
          <a:bodyPr/>
          <a:lstStyle/>
          <a:p>
            <a:r>
              <a:rPr lang="en-US" sz="2000" b="1" dirty="0">
                <a:solidFill>
                  <a:srgbClr val="1B1B27"/>
                </a:solidFill>
                <a:latin typeface="Raleway" pitchFamily="34" charset="0"/>
                <a:ea typeface="Raleway" pitchFamily="34" charset="-122"/>
                <a:cs typeface="Raleway" pitchFamily="34" charset="-120"/>
              </a:rPr>
              <a:t>Cryptography Fundamentals</a:t>
            </a:r>
            <a:endParaRPr lang="en-US" sz="2000" b="1" dirty="0"/>
          </a:p>
          <a:p>
            <a:pPr algn="just"/>
            <a:r>
              <a:rPr lang="en-US" sz="2000" dirty="0">
                <a:solidFill>
                  <a:srgbClr val="3C3939"/>
                </a:solidFill>
                <a:latin typeface="Roboto" pitchFamily="34" charset="0"/>
                <a:ea typeface="Roboto" pitchFamily="34" charset="-122"/>
                <a:cs typeface="Roboto" pitchFamily="34" charset="-120"/>
              </a:rPr>
              <a:t>Cryptography involves transforming data into an unreadable format, ensuring confidentiality, integrity, and authentication. It plays a critical role in safeguarding sensitive information in various domains.</a:t>
            </a:r>
            <a:endParaRPr lang="en-US" sz="2000" dirty="0"/>
          </a:p>
          <a:p>
            <a:endParaRPr lang="en-US" sz="2000"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pic>
        <p:nvPicPr>
          <p:cNvPr id="8" name="Picture 4" descr="STUDENTS' PORTAL - BWU">
            <a:extLst>
              <a:ext uri="{FF2B5EF4-FFF2-40B4-BE49-F238E27FC236}">
                <a16:creationId xmlns:a16="http://schemas.microsoft.com/office/drawing/2014/main" id="{BC714B8B-B32B-3CD8-C066-745691B05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884" y="629540"/>
            <a:ext cx="1467352" cy="146735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9">
            <a:extLst>
              <a:ext uri="{FF2B5EF4-FFF2-40B4-BE49-F238E27FC236}">
                <a16:creationId xmlns:a16="http://schemas.microsoft.com/office/drawing/2014/main" id="{F58DB874-54BC-50D6-7597-97644CCED232}"/>
              </a:ext>
            </a:extLst>
          </p:cNvPr>
          <p:cNvSpPr txBox="1">
            <a:spLocks/>
          </p:cNvSpPr>
          <p:nvPr/>
        </p:nvSpPr>
        <p:spPr>
          <a:xfrm>
            <a:off x="6292236" y="3272260"/>
            <a:ext cx="5671164" cy="266045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50"/>
              </a:lnSpc>
            </a:pPr>
            <a:r>
              <a:rPr lang="en-US" sz="2000" b="1" dirty="0">
                <a:solidFill>
                  <a:srgbClr val="1B1B27"/>
                </a:solidFill>
                <a:latin typeface="Raleway" pitchFamily="34" charset="0"/>
                <a:ea typeface="Raleway" pitchFamily="34" charset="-122"/>
                <a:cs typeface="Raleway" pitchFamily="34" charset="-120"/>
              </a:rPr>
              <a:t>Importance in Modern Society</a:t>
            </a:r>
            <a:endParaRPr lang="en-US" sz="2000" b="1" dirty="0"/>
          </a:p>
          <a:p>
            <a:pPr algn="just">
              <a:lnSpc>
                <a:spcPts val="2850"/>
              </a:lnSpc>
            </a:pPr>
            <a:r>
              <a:rPr lang="en-US" sz="2000" dirty="0">
                <a:solidFill>
                  <a:srgbClr val="3C3939"/>
                </a:solidFill>
                <a:latin typeface="Roboto" pitchFamily="34" charset="0"/>
                <a:ea typeface="Roboto" pitchFamily="34" charset="-122"/>
                <a:cs typeface="Roboto" pitchFamily="34" charset="-120"/>
              </a:rPr>
              <a:t>Cryptography underpins secure communication, online transactions, data storage, and identity management, securing our digital lives in a rapidly evolving technological landscape.</a:t>
            </a:r>
            <a:endParaRPr lang="en-US" sz="2000" dirty="0"/>
          </a:p>
          <a:p>
            <a:endParaRPr lang="en-US" sz="2000" dirty="0"/>
          </a:p>
        </p:txBody>
      </p:sp>
      <p:pic>
        <p:nvPicPr>
          <p:cNvPr id="3" name="Image 0" descr="preencoded.png">
            <a:extLst>
              <a:ext uri="{FF2B5EF4-FFF2-40B4-BE49-F238E27FC236}">
                <a16:creationId xmlns:a16="http://schemas.microsoft.com/office/drawing/2014/main" id="{D16019D1-008B-96E1-0FA9-0F105475760F}"/>
              </a:ext>
            </a:extLst>
          </p:cNvPr>
          <p:cNvPicPr>
            <a:picLocks noChangeAspect="1"/>
          </p:cNvPicPr>
          <p:nvPr/>
        </p:nvPicPr>
        <p:blipFill>
          <a:blip r:embed="rId3"/>
          <a:stretch>
            <a:fillRect/>
          </a:stretch>
        </p:blipFill>
        <p:spPr>
          <a:xfrm rot="16200000">
            <a:off x="5684814" y="5197958"/>
            <a:ext cx="1214843" cy="1822265"/>
          </a:xfrm>
          <a:prstGeom prst="rect">
            <a:avLst/>
          </a:prstGeom>
        </p:spPr>
      </p:pic>
    </p:spTree>
    <p:extLst>
      <p:ext uri="{BB962C8B-B14F-4D97-AF65-F5344CB8AC3E}">
        <p14:creationId xmlns:p14="http://schemas.microsoft.com/office/powerpoint/2010/main" val="7755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3F62C-448A-4612-645E-6F22BCF42029}"/>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88E191BE-53DF-C343-D9EA-3A79BD39977E}"/>
              </a:ext>
            </a:extLst>
          </p:cNvPr>
          <p:cNvPicPr>
            <a:picLocks noChangeAspect="1"/>
          </p:cNvPicPr>
          <p:nvPr/>
        </p:nvPicPr>
        <p:blipFill>
          <a:blip r:embed="rId2"/>
          <a:stretch>
            <a:fillRect/>
          </a:stretch>
        </p:blipFill>
        <p:spPr>
          <a:xfrm>
            <a:off x="1676729" y="3057244"/>
            <a:ext cx="9231013" cy="3800756"/>
          </a:xfrm>
          <a:prstGeom prst="rect">
            <a:avLst/>
          </a:prstGeom>
        </p:spPr>
      </p:pic>
      <p:sp>
        <p:nvSpPr>
          <p:cNvPr id="5" name="Title 4">
            <a:extLst>
              <a:ext uri="{FF2B5EF4-FFF2-40B4-BE49-F238E27FC236}">
                <a16:creationId xmlns:a16="http://schemas.microsoft.com/office/drawing/2014/main" id="{8C9D84B4-C7B9-F0E7-9BC5-6216588FFF3C}"/>
              </a:ext>
            </a:extLst>
          </p:cNvPr>
          <p:cNvSpPr>
            <a:spLocks noGrp="1"/>
          </p:cNvSpPr>
          <p:nvPr>
            <p:ph type="title"/>
          </p:nvPr>
        </p:nvSpPr>
        <p:spPr>
          <a:xfrm>
            <a:off x="509573" y="2096892"/>
            <a:ext cx="11022027" cy="1325563"/>
          </a:xfrm>
        </p:spPr>
        <p:txBody>
          <a:bodyPr/>
          <a:lstStyle/>
          <a:p>
            <a:r>
              <a:rPr lang="en-US" altLang="zh-CN" dirty="0"/>
              <a:t>Overview of Traditional Cryptography</a:t>
            </a:r>
            <a:endParaRPr lang="en-US" dirty="0"/>
          </a:p>
        </p:txBody>
      </p:sp>
      <p:sp>
        <p:nvSpPr>
          <p:cNvPr id="6" name="Freeform: Shape 5">
            <a:extLst>
              <a:ext uri="{FF2B5EF4-FFF2-40B4-BE49-F238E27FC236}">
                <a16:creationId xmlns:a16="http://schemas.microsoft.com/office/drawing/2014/main" id="{F6C1A673-D38D-1180-C47E-9590C051A9D8}"/>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23B06B35-51AA-401D-809B-0F6A304A20C2}"/>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pic>
        <p:nvPicPr>
          <p:cNvPr id="8" name="Picture 4" descr="STUDENTS' PORTAL - BWU">
            <a:extLst>
              <a:ext uri="{FF2B5EF4-FFF2-40B4-BE49-F238E27FC236}">
                <a16:creationId xmlns:a16="http://schemas.microsoft.com/office/drawing/2014/main" id="{2CFA40CD-4927-127F-9CDC-825241EA7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884" y="629540"/>
            <a:ext cx="1467352" cy="146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1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UDENTS' PORTAL - BWU">
            <a:extLst>
              <a:ext uri="{FF2B5EF4-FFF2-40B4-BE49-F238E27FC236}">
                <a16:creationId xmlns:a16="http://schemas.microsoft.com/office/drawing/2014/main" id="{A9754D34-7F93-9EEE-1049-5CD9C2DC2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2334" y="85254"/>
            <a:ext cx="1467352" cy="14673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2D03DB-F0BD-3928-AF44-D7B80A0F5AEA}"/>
              </a:ext>
            </a:extLst>
          </p:cNvPr>
          <p:cNvSpPr txBox="1"/>
          <p:nvPr/>
        </p:nvSpPr>
        <p:spPr>
          <a:xfrm>
            <a:off x="249829" y="651329"/>
            <a:ext cx="10761071" cy="678327"/>
          </a:xfrm>
          <a:prstGeom prst="rect">
            <a:avLst/>
          </a:prstGeom>
        </p:spPr>
        <p:txBody>
          <a:bodyPr wrap="square" rtlCol="0">
            <a:spAutoFit/>
          </a:bodyPr>
          <a:lstStyle/>
          <a:p>
            <a:pPr marL="0" indent="0">
              <a:lnSpc>
                <a:spcPts val="5000"/>
              </a:lnSpc>
              <a:buNone/>
            </a:pPr>
            <a:r>
              <a:rPr lang="en-US" sz="3200" b="1" dirty="0">
                <a:solidFill>
                  <a:srgbClr val="1B1B27"/>
                </a:solidFill>
                <a:latin typeface="Raleway" pitchFamily="34" charset="0"/>
                <a:ea typeface="Raleway" pitchFamily="34" charset="-122"/>
                <a:cs typeface="Raleway" pitchFamily="34" charset="-120"/>
              </a:rPr>
              <a:t>Need of Cryptographic Technique Optimization</a:t>
            </a:r>
            <a:endParaRPr lang="en-US" sz="3200" b="1" dirty="0"/>
          </a:p>
        </p:txBody>
      </p:sp>
      <p:sp>
        <p:nvSpPr>
          <p:cNvPr id="11" name="Shape 1">
            <a:extLst>
              <a:ext uri="{FF2B5EF4-FFF2-40B4-BE49-F238E27FC236}">
                <a16:creationId xmlns:a16="http://schemas.microsoft.com/office/drawing/2014/main" id="{D822A508-6444-7C12-68D7-0649CDDADE62}"/>
              </a:ext>
            </a:extLst>
          </p:cNvPr>
          <p:cNvSpPr/>
          <p:nvPr/>
        </p:nvSpPr>
        <p:spPr>
          <a:xfrm>
            <a:off x="435689" y="1655128"/>
            <a:ext cx="3754755" cy="2826544"/>
          </a:xfrm>
          <a:prstGeom prst="roundRect">
            <a:avLst>
              <a:gd name="adj" fmla="val 3036"/>
            </a:avLst>
          </a:prstGeom>
          <a:solidFill>
            <a:srgbClr val="E1E1EA"/>
          </a:solidFill>
          <a:ln w="7620">
            <a:solidFill>
              <a:srgbClr val="C7C7D0"/>
            </a:solidFill>
            <a:prstDash val="solid"/>
          </a:ln>
        </p:spPr>
      </p:sp>
      <p:sp>
        <p:nvSpPr>
          <p:cNvPr id="12" name="Text 2">
            <a:extLst>
              <a:ext uri="{FF2B5EF4-FFF2-40B4-BE49-F238E27FC236}">
                <a16:creationId xmlns:a16="http://schemas.microsoft.com/office/drawing/2014/main" id="{1DCD1695-8B90-B7BC-1B4D-A67DB8B28CD6}"/>
              </a:ext>
            </a:extLst>
          </p:cNvPr>
          <p:cNvSpPr/>
          <p:nvPr/>
        </p:nvSpPr>
        <p:spPr>
          <a:xfrm>
            <a:off x="741203" y="1930559"/>
            <a:ext cx="3143726" cy="319207"/>
          </a:xfrm>
          <a:prstGeom prst="rect">
            <a:avLst/>
          </a:prstGeom>
          <a:noFill/>
          <a:ln/>
        </p:spPr>
        <p:txBody>
          <a:bodyPr wrap="none" lIns="0" tIns="0" rIns="0" bIns="0" rtlCol="0" anchor="t"/>
          <a:lstStyle/>
          <a:p>
            <a:pPr marL="0" indent="0">
              <a:lnSpc>
                <a:spcPts val="2500"/>
              </a:lnSpc>
              <a:buNone/>
            </a:pPr>
            <a:r>
              <a:rPr lang="en-US" sz="2000" b="1" dirty="0">
                <a:solidFill>
                  <a:srgbClr val="C00000"/>
                </a:solidFill>
                <a:latin typeface="Raleway" pitchFamily="34" charset="0"/>
                <a:ea typeface="Raleway" pitchFamily="34" charset="-122"/>
                <a:cs typeface="Raleway" pitchFamily="34" charset="-120"/>
              </a:rPr>
              <a:t>Computational Complexity</a:t>
            </a:r>
            <a:endParaRPr lang="en-US" sz="2000" b="1" dirty="0">
              <a:solidFill>
                <a:srgbClr val="C00000"/>
              </a:solidFill>
            </a:endParaRPr>
          </a:p>
        </p:txBody>
      </p:sp>
      <p:sp>
        <p:nvSpPr>
          <p:cNvPr id="13" name="Text 3">
            <a:extLst>
              <a:ext uri="{FF2B5EF4-FFF2-40B4-BE49-F238E27FC236}">
                <a16:creationId xmlns:a16="http://schemas.microsoft.com/office/drawing/2014/main" id="{8573308B-0AD1-CC60-D6B0-8E27A42C5296}"/>
              </a:ext>
            </a:extLst>
          </p:cNvPr>
          <p:cNvSpPr/>
          <p:nvPr/>
        </p:nvSpPr>
        <p:spPr>
          <a:xfrm>
            <a:off x="647619" y="2611933"/>
            <a:ext cx="3330893" cy="1634133"/>
          </a:xfrm>
          <a:prstGeom prst="rect">
            <a:avLst/>
          </a:prstGeom>
          <a:noFill/>
          <a:ln/>
        </p:spPr>
        <p:txBody>
          <a:bodyPr wrap="square" lIns="0" tIns="0" rIns="0" bIns="0" rtlCol="0" anchor="t"/>
          <a:lstStyle/>
          <a:p>
            <a:pPr marL="0" indent="0">
              <a:lnSpc>
                <a:spcPts val="2550"/>
              </a:lnSpc>
              <a:buNone/>
            </a:pPr>
            <a:r>
              <a:rPr lang="en-US" sz="1600" dirty="0">
                <a:solidFill>
                  <a:srgbClr val="3C3939"/>
                </a:solidFill>
                <a:latin typeface="Roboto" pitchFamily="34" charset="0"/>
                <a:ea typeface="Roboto" pitchFamily="34" charset="-122"/>
                <a:cs typeface="Roboto" pitchFamily="34" charset="-120"/>
              </a:rPr>
              <a:t>Optimizing cryptographic techniques often involves navigating computationally intensive tasks, demanding efficient algorithms and optimization strategies.</a:t>
            </a:r>
            <a:endParaRPr lang="en-US" sz="1600" dirty="0"/>
          </a:p>
        </p:txBody>
      </p:sp>
      <p:sp>
        <p:nvSpPr>
          <p:cNvPr id="14" name="Shape 4">
            <a:extLst>
              <a:ext uri="{FF2B5EF4-FFF2-40B4-BE49-F238E27FC236}">
                <a16:creationId xmlns:a16="http://schemas.microsoft.com/office/drawing/2014/main" id="{AF0D2694-A41F-CB27-0653-1D6C72908848}"/>
              </a:ext>
            </a:extLst>
          </p:cNvPr>
          <p:cNvSpPr/>
          <p:nvPr/>
        </p:nvSpPr>
        <p:spPr>
          <a:xfrm>
            <a:off x="4661456" y="1655128"/>
            <a:ext cx="3754755" cy="2826544"/>
          </a:xfrm>
          <a:prstGeom prst="roundRect">
            <a:avLst>
              <a:gd name="adj" fmla="val 3036"/>
            </a:avLst>
          </a:prstGeom>
          <a:solidFill>
            <a:srgbClr val="E1E1EA"/>
          </a:solidFill>
          <a:ln w="7620">
            <a:solidFill>
              <a:srgbClr val="C7C7D0"/>
            </a:solidFill>
            <a:prstDash val="solid"/>
          </a:ln>
        </p:spPr>
      </p:sp>
      <p:sp>
        <p:nvSpPr>
          <p:cNvPr id="15" name="Text 5">
            <a:extLst>
              <a:ext uri="{FF2B5EF4-FFF2-40B4-BE49-F238E27FC236}">
                <a16:creationId xmlns:a16="http://schemas.microsoft.com/office/drawing/2014/main" id="{C322255A-9FBC-7894-FB42-68BB4913A8FE}"/>
              </a:ext>
            </a:extLst>
          </p:cNvPr>
          <p:cNvSpPr/>
          <p:nvPr/>
        </p:nvSpPr>
        <p:spPr>
          <a:xfrm>
            <a:off x="4910594" y="1930559"/>
            <a:ext cx="3256478" cy="319207"/>
          </a:xfrm>
          <a:prstGeom prst="rect">
            <a:avLst/>
          </a:prstGeom>
          <a:noFill/>
          <a:ln/>
        </p:spPr>
        <p:txBody>
          <a:bodyPr wrap="none" lIns="0" tIns="0" rIns="0" bIns="0" rtlCol="0" anchor="t"/>
          <a:lstStyle/>
          <a:p>
            <a:pPr marL="0" indent="0">
              <a:lnSpc>
                <a:spcPts val="2500"/>
              </a:lnSpc>
              <a:buNone/>
            </a:pPr>
            <a:r>
              <a:rPr lang="en-US" sz="2000" b="1" dirty="0">
                <a:solidFill>
                  <a:srgbClr val="C00000"/>
                </a:solidFill>
                <a:latin typeface="Raleway" pitchFamily="34" charset="0"/>
                <a:ea typeface="Raleway" pitchFamily="34" charset="-122"/>
                <a:cs typeface="Raleway" pitchFamily="34" charset="-120"/>
              </a:rPr>
              <a:t>Security-Efficiency </a:t>
            </a:r>
            <a:endParaRPr lang="en-US" sz="2000" b="1" dirty="0">
              <a:solidFill>
                <a:srgbClr val="C00000"/>
              </a:solidFill>
            </a:endParaRPr>
          </a:p>
        </p:txBody>
      </p:sp>
      <p:sp>
        <p:nvSpPr>
          <p:cNvPr id="16" name="Text 6">
            <a:extLst>
              <a:ext uri="{FF2B5EF4-FFF2-40B4-BE49-F238E27FC236}">
                <a16:creationId xmlns:a16="http://schemas.microsoft.com/office/drawing/2014/main" id="{0CF25F88-8BCC-79DE-42CB-6BBD96B01B62}"/>
              </a:ext>
            </a:extLst>
          </p:cNvPr>
          <p:cNvSpPr/>
          <p:nvPr/>
        </p:nvSpPr>
        <p:spPr>
          <a:xfrm>
            <a:off x="4836179" y="2469397"/>
            <a:ext cx="3580032" cy="1960959"/>
          </a:xfrm>
          <a:prstGeom prst="rect">
            <a:avLst/>
          </a:prstGeom>
          <a:noFill/>
          <a:ln/>
        </p:spPr>
        <p:txBody>
          <a:bodyPr wrap="square" lIns="0" tIns="0" rIns="0" bIns="0" rtlCol="0" anchor="t"/>
          <a:lstStyle/>
          <a:p>
            <a:pPr marL="0" indent="0">
              <a:lnSpc>
                <a:spcPts val="2550"/>
              </a:lnSpc>
              <a:buNone/>
            </a:pPr>
            <a:r>
              <a:rPr lang="en-US" sz="1600" dirty="0">
                <a:solidFill>
                  <a:srgbClr val="3C3939"/>
                </a:solidFill>
                <a:latin typeface="Roboto" pitchFamily="34" charset="0"/>
                <a:ea typeface="Roboto" pitchFamily="34" charset="-122"/>
                <a:cs typeface="Roboto" pitchFamily="34" charset="-120"/>
              </a:rPr>
              <a:t>Balancing robust security measures with efficient performance is a crucial challenge. Enhancing security can lead to increased computational overhead, requiring careful optimization.</a:t>
            </a:r>
            <a:endParaRPr lang="en-US" sz="1600" dirty="0"/>
          </a:p>
        </p:txBody>
      </p:sp>
      <p:sp>
        <p:nvSpPr>
          <p:cNvPr id="17" name="Shape 7">
            <a:extLst>
              <a:ext uri="{FF2B5EF4-FFF2-40B4-BE49-F238E27FC236}">
                <a16:creationId xmlns:a16="http://schemas.microsoft.com/office/drawing/2014/main" id="{27278918-8299-5CDA-FBC3-4EB64FADEE4F}"/>
              </a:ext>
            </a:extLst>
          </p:cNvPr>
          <p:cNvSpPr/>
          <p:nvPr/>
        </p:nvSpPr>
        <p:spPr>
          <a:xfrm>
            <a:off x="468472" y="4792523"/>
            <a:ext cx="7713821" cy="1846064"/>
          </a:xfrm>
          <a:prstGeom prst="roundRect">
            <a:avLst>
              <a:gd name="adj" fmla="val 4648"/>
            </a:avLst>
          </a:prstGeom>
          <a:solidFill>
            <a:srgbClr val="E1E1EA"/>
          </a:solidFill>
          <a:ln w="7620">
            <a:solidFill>
              <a:srgbClr val="C7C7D0"/>
            </a:solidFill>
            <a:prstDash val="solid"/>
          </a:ln>
        </p:spPr>
      </p:sp>
      <p:sp>
        <p:nvSpPr>
          <p:cNvPr id="18" name="Text 8">
            <a:extLst>
              <a:ext uri="{FF2B5EF4-FFF2-40B4-BE49-F238E27FC236}">
                <a16:creationId xmlns:a16="http://schemas.microsoft.com/office/drawing/2014/main" id="{49E6F48C-F565-5784-A34A-47CA75028904}"/>
              </a:ext>
            </a:extLst>
          </p:cNvPr>
          <p:cNvSpPr/>
          <p:nvPr/>
        </p:nvSpPr>
        <p:spPr>
          <a:xfrm>
            <a:off x="789661" y="4883664"/>
            <a:ext cx="3188851" cy="319207"/>
          </a:xfrm>
          <a:prstGeom prst="rect">
            <a:avLst/>
          </a:prstGeom>
          <a:noFill/>
          <a:ln/>
        </p:spPr>
        <p:txBody>
          <a:bodyPr wrap="none" lIns="0" tIns="0" rIns="0" bIns="0" rtlCol="0" anchor="t"/>
          <a:lstStyle/>
          <a:p>
            <a:pPr marL="0" indent="0">
              <a:lnSpc>
                <a:spcPts val="2500"/>
              </a:lnSpc>
              <a:buNone/>
            </a:pPr>
            <a:r>
              <a:rPr lang="en-US" sz="2000" b="1" dirty="0">
                <a:solidFill>
                  <a:srgbClr val="C00000"/>
                </a:solidFill>
                <a:latin typeface="Raleway" pitchFamily="34" charset="0"/>
                <a:ea typeface="Raleway" pitchFamily="34" charset="-122"/>
                <a:cs typeface="Raleway" pitchFamily="34" charset="-120"/>
              </a:rPr>
              <a:t>Evolving Threat Landscape</a:t>
            </a:r>
            <a:endParaRPr lang="en-US" sz="2000" b="1" dirty="0">
              <a:solidFill>
                <a:srgbClr val="C00000"/>
              </a:solidFill>
            </a:endParaRPr>
          </a:p>
        </p:txBody>
      </p:sp>
      <p:sp>
        <p:nvSpPr>
          <p:cNvPr id="19" name="Text 9">
            <a:extLst>
              <a:ext uri="{FF2B5EF4-FFF2-40B4-BE49-F238E27FC236}">
                <a16:creationId xmlns:a16="http://schemas.microsoft.com/office/drawing/2014/main" id="{034B90E1-E89E-4C08-452A-20BEEC52C6E1}"/>
              </a:ext>
            </a:extLst>
          </p:cNvPr>
          <p:cNvSpPr/>
          <p:nvPr/>
        </p:nvSpPr>
        <p:spPr>
          <a:xfrm>
            <a:off x="741203" y="5387161"/>
            <a:ext cx="7289959" cy="980480"/>
          </a:xfrm>
          <a:prstGeom prst="rect">
            <a:avLst/>
          </a:prstGeom>
          <a:noFill/>
          <a:ln/>
        </p:spPr>
        <p:txBody>
          <a:bodyPr wrap="square" lIns="0" tIns="0" rIns="0" bIns="0" rtlCol="0" anchor="t"/>
          <a:lstStyle/>
          <a:p>
            <a:pPr marL="0" indent="0">
              <a:lnSpc>
                <a:spcPts val="2550"/>
              </a:lnSpc>
              <a:buNone/>
            </a:pPr>
            <a:r>
              <a:rPr lang="en-US" sz="1600" dirty="0">
                <a:solidFill>
                  <a:srgbClr val="3C3939"/>
                </a:solidFill>
                <a:latin typeface="Roboto" pitchFamily="34" charset="0"/>
                <a:ea typeface="Roboto" pitchFamily="34" charset="-122"/>
                <a:cs typeface="Roboto" pitchFamily="34" charset="-120"/>
              </a:rPr>
              <a:t>Cryptographic techniques must adapt to the ever-changing threat landscape. The emergence of new attack methods necessitates continuous optimization and improvement.</a:t>
            </a:r>
            <a:endParaRPr lang="en-US" sz="1600" dirty="0"/>
          </a:p>
        </p:txBody>
      </p:sp>
      <p:pic>
        <p:nvPicPr>
          <p:cNvPr id="20" name="Image 0" descr="preencoded.png">
            <a:extLst>
              <a:ext uri="{FF2B5EF4-FFF2-40B4-BE49-F238E27FC236}">
                <a16:creationId xmlns:a16="http://schemas.microsoft.com/office/drawing/2014/main" id="{6967EB7E-35E5-E2C4-6FF7-0ED3858EDFC9}"/>
              </a:ext>
            </a:extLst>
          </p:cNvPr>
          <p:cNvPicPr>
            <a:picLocks noChangeAspect="1"/>
          </p:cNvPicPr>
          <p:nvPr/>
        </p:nvPicPr>
        <p:blipFill>
          <a:blip r:embed="rId3"/>
          <a:stretch>
            <a:fillRect/>
          </a:stretch>
        </p:blipFill>
        <p:spPr>
          <a:xfrm>
            <a:off x="8782050" y="1552606"/>
            <a:ext cx="3409950" cy="5419694"/>
          </a:xfrm>
          <a:prstGeom prst="rect">
            <a:avLst/>
          </a:prstGeom>
        </p:spPr>
      </p:pic>
    </p:spTree>
    <p:extLst>
      <p:ext uri="{BB962C8B-B14F-4D97-AF65-F5344CB8AC3E}">
        <p14:creationId xmlns:p14="http://schemas.microsoft.com/office/powerpoint/2010/main" val="247807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pic>
        <p:nvPicPr>
          <p:cNvPr id="29" name="Picture 28" descr="STUDENTS' PORTAL - BWU">
            <a:extLst>
              <a:ext uri="{FF2B5EF4-FFF2-40B4-BE49-F238E27FC236}">
                <a16:creationId xmlns:a16="http://schemas.microsoft.com/office/drawing/2014/main" id="{A0D0CF79-7514-85A9-7CCB-C4D5CB7201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2334" y="85254"/>
            <a:ext cx="1467352" cy="14673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0" descr="preencoded.png">
            <a:extLst>
              <a:ext uri="{FF2B5EF4-FFF2-40B4-BE49-F238E27FC236}">
                <a16:creationId xmlns:a16="http://schemas.microsoft.com/office/drawing/2014/main" id="{9765FB43-D187-3DBE-7CB1-BF2A4B73A832}"/>
              </a:ext>
            </a:extLst>
          </p:cNvPr>
          <p:cNvPicPr>
            <a:picLocks noChangeAspect="1"/>
          </p:cNvPicPr>
          <p:nvPr/>
        </p:nvPicPr>
        <p:blipFill>
          <a:blip r:embed="rId3"/>
          <a:stretch>
            <a:fillRect/>
          </a:stretch>
        </p:blipFill>
        <p:spPr>
          <a:xfrm>
            <a:off x="-71120" y="0"/>
            <a:ext cx="4110593" cy="6858000"/>
          </a:xfrm>
          <a:prstGeom prst="rect">
            <a:avLst/>
          </a:prstGeom>
        </p:spPr>
      </p:pic>
      <p:sp>
        <p:nvSpPr>
          <p:cNvPr id="6" name="Text 0">
            <a:extLst>
              <a:ext uri="{FF2B5EF4-FFF2-40B4-BE49-F238E27FC236}">
                <a16:creationId xmlns:a16="http://schemas.microsoft.com/office/drawing/2014/main" id="{60C7039D-EB76-5E16-F184-8C170264C131}"/>
              </a:ext>
            </a:extLst>
          </p:cNvPr>
          <p:cNvSpPr/>
          <p:nvPr/>
        </p:nvSpPr>
        <p:spPr>
          <a:xfrm>
            <a:off x="4794210" y="1241615"/>
            <a:ext cx="7556421" cy="1417558"/>
          </a:xfrm>
          <a:prstGeom prst="rect">
            <a:avLst/>
          </a:prstGeom>
          <a:noFill/>
          <a:ln/>
        </p:spPr>
        <p:txBody>
          <a:bodyPr wrap="square" lIns="0" tIns="0" rIns="0" bIns="0" rtlCol="0" anchor="t"/>
          <a:lstStyle/>
          <a:p>
            <a:pPr marL="0" indent="0">
              <a:lnSpc>
                <a:spcPts val="5550"/>
              </a:lnSpc>
              <a:buNone/>
            </a:pPr>
            <a:r>
              <a:rPr lang="en-US" sz="3200" dirty="0">
                <a:solidFill>
                  <a:srgbClr val="1B1B27"/>
                </a:solidFill>
                <a:latin typeface="Raleway" pitchFamily="34" charset="0"/>
                <a:ea typeface="Raleway" pitchFamily="34" charset="-122"/>
                <a:cs typeface="Raleway" pitchFamily="34" charset="-120"/>
              </a:rPr>
              <a:t>Class Topper Optimization Algorithm (CTOA)</a:t>
            </a:r>
            <a:endParaRPr lang="en-US" sz="3200" dirty="0"/>
          </a:p>
        </p:txBody>
      </p:sp>
      <p:sp>
        <p:nvSpPr>
          <p:cNvPr id="7" name="Shape 1">
            <a:extLst>
              <a:ext uri="{FF2B5EF4-FFF2-40B4-BE49-F238E27FC236}">
                <a16:creationId xmlns:a16="http://schemas.microsoft.com/office/drawing/2014/main" id="{002D11C6-C898-BB3D-FE04-5F4B7E536DC5}"/>
              </a:ext>
            </a:extLst>
          </p:cNvPr>
          <p:cNvSpPr/>
          <p:nvPr/>
        </p:nvSpPr>
        <p:spPr>
          <a:xfrm>
            <a:off x="6447234" y="2696416"/>
            <a:ext cx="30480" cy="4354830"/>
          </a:xfrm>
          <a:prstGeom prst="roundRect">
            <a:avLst>
              <a:gd name="adj" fmla="val 312558"/>
            </a:avLst>
          </a:prstGeom>
          <a:solidFill>
            <a:srgbClr val="C7C7D0"/>
          </a:solidFill>
          <a:ln/>
        </p:spPr>
      </p:sp>
      <p:sp>
        <p:nvSpPr>
          <p:cNvPr id="14" name="Shape 2">
            <a:extLst>
              <a:ext uri="{FF2B5EF4-FFF2-40B4-BE49-F238E27FC236}">
                <a16:creationId xmlns:a16="http://schemas.microsoft.com/office/drawing/2014/main" id="{13895146-B9DA-1B76-9B42-E53DECD2D92B}"/>
              </a:ext>
            </a:extLst>
          </p:cNvPr>
          <p:cNvSpPr/>
          <p:nvPr/>
        </p:nvSpPr>
        <p:spPr>
          <a:xfrm>
            <a:off x="6660832" y="3365253"/>
            <a:ext cx="793790" cy="30480"/>
          </a:xfrm>
          <a:prstGeom prst="roundRect">
            <a:avLst>
              <a:gd name="adj" fmla="val 312558"/>
            </a:avLst>
          </a:prstGeom>
          <a:solidFill>
            <a:srgbClr val="C7C7D0"/>
          </a:solidFill>
          <a:ln/>
        </p:spPr>
      </p:sp>
      <p:sp>
        <p:nvSpPr>
          <p:cNvPr id="20" name="Shape 3">
            <a:extLst>
              <a:ext uri="{FF2B5EF4-FFF2-40B4-BE49-F238E27FC236}">
                <a16:creationId xmlns:a16="http://schemas.microsoft.com/office/drawing/2014/main" id="{8C46AC68-0132-38A0-4E3B-4ED5252B1D0D}"/>
              </a:ext>
            </a:extLst>
          </p:cNvPr>
          <p:cNvSpPr/>
          <p:nvPr/>
        </p:nvSpPr>
        <p:spPr>
          <a:xfrm>
            <a:off x="6181010" y="3125342"/>
            <a:ext cx="510302" cy="510302"/>
          </a:xfrm>
          <a:prstGeom prst="roundRect">
            <a:avLst>
              <a:gd name="adj" fmla="val 18669"/>
            </a:avLst>
          </a:prstGeom>
          <a:solidFill>
            <a:srgbClr val="E1E1EA"/>
          </a:solidFill>
          <a:ln w="7620">
            <a:solidFill>
              <a:srgbClr val="C7C7D0"/>
            </a:solidFill>
            <a:prstDash val="solid"/>
          </a:ln>
        </p:spPr>
      </p:sp>
      <p:sp>
        <p:nvSpPr>
          <p:cNvPr id="21" name="Text 4">
            <a:extLst>
              <a:ext uri="{FF2B5EF4-FFF2-40B4-BE49-F238E27FC236}">
                <a16:creationId xmlns:a16="http://schemas.microsoft.com/office/drawing/2014/main" id="{2076F277-7EE5-894F-6C72-B6520EE4C097}"/>
              </a:ext>
            </a:extLst>
          </p:cNvPr>
          <p:cNvSpPr/>
          <p:nvPr/>
        </p:nvSpPr>
        <p:spPr>
          <a:xfrm>
            <a:off x="6363295" y="3210353"/>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22" name="Text 5">
            <a:extLst>
              <a:ext uri="{FF2B5EF4-FFF2-40B4-BE49-F238E27FC236}">
                <a16:creationId xmlns:a16="http://schemas.microsoft.com/office/drawing/2014/main" id="{0F827648-6DF4-64E4-0D62-6EDF82E9E935}"/>
              </a:ext>
            </a:extLst>
          </p:cNvPr>
          <p:cNvSpPr/>
          <p:nvPr/>
        </p:nvSpPr>
        <p:spPr>
          <a:xfrm>
            <a:off x="7683698" y="2514600"/>
            <a:ext cx="4455508" cy="16711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Based on the concept of competitive learning and student ranking, CTOA simulates the process of students striving for academic excellence.</a:t>
            </a:r>
            <a:endParaRPr lang="en-US" sz="1750" dirty="0"/>
          </a:p>
        </p:txBody>
      </p:sp>
      <p:sp>
        <p:nvSpPr>
          <p:cNvPr id="25" name="Shape 6">
            <a:extLst>
              <a:ext uri="{FF2B5EF4-FFF2-40B4-BE49-F238E27FC236}">
                <a16:creationId xmlns:a16="http://schemas.microsoft.com/office/drawing/2014/main" id="{9604EF6E-6BA3-9782-933D-17C0CA870BB0}"/>
              </a:ext>
            </a:extLst>
          </p:cNvPr>
          <p:cNvSpPr/>
          <p:nvPr/>
        </p:nvSpPr>
        <p:spPr>
          <a:xfrm>
            <a:off x="6660832" y="4873831"/>
            <a:ext cx="793790" cy="30480"/>
          </a:xfrm>
          <a:prstGeom prst="roundRect">
            <a:avLst>
              <a:gd name="adj" fmla="val 312558"/>
            </a:avLst>
          </a:prstGeom>
          <a:solidFill>
            <a:srgbClr val="C7C7D0"/>
          </a:solidFill>
          <a:ln/>
        </p:spPr>
      </p:sp>
      <p:sp>
        <p:nvSpPr>
          <p:cNvPr id="26" name="Shape 7">
            <a:extLst>
              <a:ext uri="{FF2B5EF4-FFF2-40B4-BE49-F238E27FC236}">
                <a16:creationId xmlns:a16="http://schemas.microsoft.com/office/drawing/2014/main" id="{155866A1-FF95-463D-4452-6ADF9F153AD5}"/>
              </a:ext>
            </a:extLst>
          </p:cNvPr>
          <p:cNvSpPr/>
          <p:nvPr/>
        </p:nvSpPr>
        <p:spPr>
          <a:xfrm>
            <a:off x="6181010" y="4649160"/>
            <a:ext cx="510302" cy="510302"/>
          </a:xfrm>
          <a:prstGeom prst="roundRect">
            <a:avLst>
              <a:gd name="adj" fmla="val 18669"/>
            </a:avLst>
          </a:prstGeom>
          <a:solidFill>
            <a:srgbClr val="E1E1EA"/>
          </a:solidFill>
          <a:ln w="7620">
            <a:solidFill>
              <a:srgbClr val="C7C7D0"/>
            </a:solidFill>
            <a:prstDash val="solid"/>
          </a:ln>
        </p:spPr>
      </p:sp>
      <p:sp>
        <p:nvSpPr>
          <p:cNvPr id="27" name="Text 8">
            <a:extLst>
              <a:ext uri="{FF2B5EF4-FFF2-40B4-BE49-F238E27FC236}">
                <a16:creationId xmlns:a16="http://schemas.microsoft.com/office/drawing/2014/main" id="{E1227BCE-B868-EF54-7519-A796D9BC561A}"/>
              </a:ext>
            </a:extLst>
          </p:cNvPr>
          <p:cNvSpPr/>
          <p:nvPr/>
        </p:nvSpPr>
        <p:spPr>
          <a:xfrm>
            <a:off x="6322159" y="4788187"/>
            <a:ext cx="177284"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30" name="Text 9">
            <a:extLst>
              <a:ext uri="{FF2B5EF4-FFF2-40B4-BE49-F238E27FC236}">
                <a16:creationId xmlns:a16="http://schemas.microsoft.com/office/drawing/2014/main" id="{3808223A-63DA-F290-215B-674F0909BCBD}"/>
              </a:ext>
            </a:extLst>
          </p:cNvPr>
          <p:cNvSpPr/>
          <p:nvPr/>
        </p:nvSpPr>
        <p:spPr>
          <a:xfrm>
            <a:off x="7734418" y="4358251"/>
            <a:ext cx="4216202" cy="86499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Individuals in the population represent students, with their fitness values reflecting their academic performance.</a:t>
            </a:r>
            <a:endParaRPr lang="en-US" sz="1750" dirty="0"/>
          </a:p>
        </p:txBody>
      </p:sp>
      <p:sp>
        <p:nvSpPr>
          <p:cNvPr id="31" name="Shape 10">
            <a:extLst>
              <a:ext uri="{FF2B5EF4-FFF2-40B4-BE49-F238E27FC236}">
                <a16:creationId xmlns:a16="http://schemas.microsoft.com/office/drawing/2014/main" id="{4F67A157-FD69-52AF-344D-5B12C1184927}"/>
              </a:ext>
            </a:extLst>
          </p:cNvPr>
          <p:cNvSpPr/>
          <p:nvPr/>
        </p:nvSpPr>
        <p:spPr>
          <a:xfrm>
            <a:off x="6566172" y="6184955"/>
            <a:ext cx="793790" cy="30480"/>
          </a:xfrm>
          <a:prstGeom prst="roundRect">
            <a:avLst>
              <a:gd name="adj" fmla="val 312558"/>
            </a:avLst>
          </a:prstGeom>
          <a:solidFill>
            <a:srgbClr val="C7C7D0"/>
          </a:solidFill>
          <a:ln/>
        </p:spPr>
      </p:sp>
      <p:sp>
        <p:nvSpPr>
          <p:cNvPr id="32" name="Shape 11">
            <a:extLst>
              <a:ext uri="{FF2B5EF4-FFF2-40B4-BE49-F238E27FC236}">
                <a16:creationId xmlns:a16="http://schemas.microsoft.com/office/drawing/2014/main" id="{387FF561-3D30-FAE2-0C2A-33F4F6294629}"/>
              </a:ext>
            </a:extLst>
          </p:cNvPr>
          <p:cNvSpPr/>
          <p:nvPr/>
        </p:nvSpPr>
        <p:spPr>
          <a:xfrm>
            <a:off x="6181010" y="5960284"/>
            <a:ext cx="510302" cy="510302"/>
          </a:xfrm>
          <a:prstGeom prst="roundRect">
            <a:avLst>
              <a:gd name="adj" fmla="val 18669"/>
            </a:avLst>
          </a:prstGeom>
          <a:solidFill>
            <a:srgbClr val="E1E1EA"/>
          </a:solidFill>
          <a:ln w="7620">
            <a:solidFill>
              <a:srgbClr val="C7C7D0"/>
            </a:solidFill>
            <a:prstDash val="solid"/>
          </a:ln>
        </p:spPr>
      </p:sp>
      <p:sp>
        <p:nvSpPr>
          <p:cNvPr id="33" name="Text 12">
            <a:extLst>
              <a:ext uri="{FF2B5EF4-FFF2-40B4-BE49-F238E27FC236}">
                <a16:creationId xmlns:a16="http://schemas.microsoft.com/office/drawing/2014/main" id="{4B3F2657-A590-68F0-DFD0-330E8C26D7BD}"/>
              </a:ext>
            </a:extLst>
          </p:cNvPr>
          <p:cNvSpPr/>
          <p:nvPr/>
        </p:nvSpPr>
        <p:spPr>
          <a:xfrm>
            <a:off x="6345256" y="6002837"/>
            <a:ext cx="181689"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34" name="Text 13">
            <a:extLst>
              <a:ext uri="{FF2B5EF4-FFF2-40B4-BE49-F238E27FC236}">
                <a16:creationId xmlns:a16="http://schemas.microsoft.com/office/drawing/2014/main" id="{E4FF5E7D-0809-912E-0C3E-3EA094B1475E}"/>
              </a:ext>
            </a:extLst>
          </p:cNvPr>
          <p:cNvSpPr/>
          <p:nvPr/>
        </p:nvSpPr>
        <p:spPr>
          <a:xfrm>
            <a:off x="7722344" y="5645650"/>
            <a:ext cx="4447342" cy="69746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algorithm employs learning and competition phases to guide the population towards improved solutions.</a:t>
            </a:r>
            <a:endParaRPr lang="en-US" sz="1750" dirty="0"/>
          </a:p>
        </p:txBody>
      </p:sp>
    </p:spTree>
    <p:extLst>
      <p:ext uri="{BB962C8B-B14F-4D97-AF65-F5344CB8AC3E}">
        <p14:creationId xmlns:p14="http://schemas.microsoft.com/office/powerpoint/2010/main" val="16402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Effect transition="in" filter="fade">
                                      <p:cBhvr>
                                        <p:cTn id="12" dur="500"/>
                                        <p:tgtEl>
                                          <p:spTgt spid="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4CD7E-F86E-B36A-644D-889CBEE808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70F459-C2E9-E1B1-EEE3-30A26D38C0C2}"/>
              </a:ext>
            </a:extLst>
          </p:cNvPr>
          <p:cNvPicPr>
            <a:picLocks noChangeAspect="1"/>
          </p:cNvPicPr>
          <p:nvPr/>
        </p:nvPicPr>
        <p:blipFill>
          <a:blip r:embed="rId3"/>
          <a:stretch>
            <a:fillRect/>
          </a:stretch>
        </p:blipFill>
        <p:spPr>
          <a:xfrm>
            <a:off x="150406" y="225032"/>
            <a:ext cx="6085294" cy="6442467"/>
          </a:xfrm>
          <a:prstGeom prst="rect">
            <a:avLst/>
          </a:prstGeom>
        </p:spPr>
      </p:pic>
      <p:pic>
        <p:nvPicPr>
          <p:cNvPr id="6" name="Picture 5">
            <a:extLst>
              <a:ext uri="{FF2B5EF4-FFF2-40B4-BE49-F238E27FC236}">
                <a16:creationId xmlns:a16="http://schemas.microsoft.com/office/drawing/2014/main" id="{1FFD83E9-FB4A-E93C-E404-1C98C63309A2}"/>
              </a:ext>
            </a:extLst>
          </p:cNvPr>
          <p:cNvPicPr>
            <a:picLocks noChangeAspect="1"/>
          </p:cNvPicPr>
          <p:nvPr/>
        </p:nvPicPr>
        <p:blipFill>
          <a:blip r:embed="rId4"/>
          <a:stretch>
            <a:fillRect/>
          </a:stretch>
        </p:blipFill>
        <p:spPr>
          <a:xfrm>
            <a:off x="6848154" y="82590"/>
            <a:ext cx="5343846" cy="6775410"/>
          </a:xfrm>
          <a:prstGeom prst="rect">
            <a:avLst/>
          </a:prstGeom>
        </p:spPr>
      </p:pic>
    </p:spTree>
    <p:extLst>
      <p:ext uri="{BB962C8B-B14F-4D97-AF65-F5344CB8AC3E}">
        <p14:creationId xmlns:p14="http://schemas.microsoft.com/office/powerpoint/2010/main" val="98130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306</TotalTime>
  <Words>1027</Words>
  <Application>Microsoft Office PowerPoint</Application>
  <PresentationFormat>Widescreen</PresentationFormat>
  <Paragraphs>93</Paragraphs>
  <Slides>16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等线</vt:lpstr>
      <vt:lpstr>Abadi</vt:lpstr>
      <vt:lpstr>Arial</vt:lpstr>
      <vt:lpstr>Calibri</vt:lpstr>
      <vt:lpstr>Posterama</vt:lpstr>
      <vt:lpstr>Posterama Text Black</vt:lpstr>
      <vt:lpstr>Posterama Text SemiBold</vt:lpstr>
      <vt:lpstr>Raleway</vt:lpstr>
      <vt:lpstr>Roboto</vt:lpstr>
      <vt:lpstr>Times New Roman</vt:lpstr>
      <vt:lpstr>Office 主题​​</vt:lpstr>
      <vt:lpstr>Optimizing Cryptographic Technique using Metaheuristic based Class Topper Optimization Algorithm</vt:lpstr>
      <vt:lpstr>Acknowledgement:-  </vt:lpstr>
      <vt:lpstr>Objective:-</vt:lpstr>
      <vt:lpstr>Agenda</vt:lpstr>
      <vt:lpstr>Introduction</vt:lpstr>
      <vt:lpstr>Overview of Traditional Cryptography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Rambilas Ganguly</dc:creator>
  <cp:lastModifiedBy>Rambilas Ganguly</cp:lastModifiedBy>
  <cp:revision>12</cp:revision>
  <dcterms:created xsi:type="dcterms:W3CDTF">2024-11-13T11:03:34Z</dcterms:created>
  <dcterms:modified xsi:type="dcterms:W3CDTF">2025-01-14T20:33:20Z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